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11"/>
  </p:notesMasterIdLst>
  <p:sldIdLst>
    <p:sldId id="263" r:id="rId3"/>
    <p:sldId id="259" r:id="rId4"/>
    <p:sldId id="256" r:id="rId5"/>
    <p:sldId id="258" r:id="rId6"/>
    <p:sldId id="257" r:id="rId7"/>
    <p:sldId id="262" r:id="rId8"/>
    <p:sldId id="260" r:id="rId9"/>
    <p:sldId id="261" r:id="rId10"/>
  </p:sldIdLst>
  <p:sldSz cx="9144000" cy="6858000" type="screen4x3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8" autoAdjust="0"/>
    <p:restoredTop sz="94604" autoAdjust="0"/>
  </p:normalViewPr>
  <p:slideViewPr>
    <p:cSldViewPr>
      <p:cViewPr varScale="1">
        <p:scale>
          <a:sx n="70" d="100"/>
          <a:sy n="70" d="100"/>
        </p:scale>
        <p:origin x="1386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19413" cy="493713"/>
          </a:xfrm>
          <a:prstGeom prst="rect">
            <a:avLst/>
          </a:prstGeom>
        </p:spPr>
        <p:txBody>
          <a:bodyPr vert="horz" lIns="91434" tIns="45717" rIns="91434" bIns="45717" rtlCol="0"/>
          <a:lstStyle>
            <a:lvl1pPr algn="l">
              <a:defRPr sz="1200"/>
            </a:lvl1pPr>
          </a:lstStyle>
          <a:p>
            <a:endParaRPr kumimoji="1" lang="ja-JP" altLang="en-US" dirty="0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4763" y="1"/>
            <a:ext cx="2919412" cy="493713"/>
          </a:xfrm>
          <a:prstGeom prst="rect">
            <a:avLst/>
          </a:prstGeom>
        </p:spPr>
        <p:txBody>
          <a:bodyPr vert="horz" lIns="91434" tIns="45717" rIns="91434" bIns="45717" rtlCol="0"/>
          <a:lstStyle>
            <a:lvl1pPr algn="r">
              <a:defRPr sz="1200"/>
            </a:lvl1pPr>
          </a:lstStyle>
          <a:p>
            <a:fld id="{E16ACA41-9BAA-4470-9DD7-9FCA222160D8}" type="datetimeFigureOut">
              <a:rPr kumimoji="1" lang="ja-JP" altLang="en-US" smtClean="0"/>
              <a:t>2017/3/23</a:t>
            </a:fld>
            <a:endParaRPr kumimoji="1" lang="ja-JP" altLang="en-US" dirty="0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901700" y="739775"/>
            <a:ext cx="493236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4" tIns="45717" rIns="91434" bIns="45717" rtlCol="0" anchor="ctr"/>
          <a:lstStyle/>
          <a:p>
            <a:endParaRPr lang="ja-JP" altLang="en-US" dirty="0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101" y="4686300"/>
            <a:ext cx="5389563" cy="4440238"/>
          </a:xfrm>
          <a:prstGeom prst="rect">
            <a:avLst/>
          </a:prstGeom>
        </p:spPr>
        <p:txBody>
          <a:bodyPr vert="horz" lIns="91434" tIns="45717" rIns="91434" bIns="45717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1" y="9371013"/>
            <a:ext cx="2919413" cy="493712"/>
          </a:xfrm>
          <a:prstGeom prst="rect">
            <a:avLst/>
          </a:prstGeom>
        </p:spPr>
        <p:txBody>
          <a:bodyPr vert="horz" lIns="91434" tIns="45717" rIns="91434" bIns="45717" rtlCol="0" anchor="b"/>
          <a:lstStyle>
            <a:lvl1pPr algn="l">
              <a:defRPr sz="1200"/>
            </a:lvl1pPr>
          </a:lstStyle>
          <a:p>
            <a:endParaRPr kumimoji="1" lang="ja-JP" altLang="en-US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4763" y="9371013"/>
            <a:ext cx="2919412" cy="493712"/>
          </a:xfrm>
          <a:prstGeom prst="rect">
            <a:avLst/>
          </a:prstGeom>
        </p:spPr>
        <p:txBody>
          <a:bodyPr vert="horz" lIns="91434" tIns="45717" rIns="91434" bIns="45717" rtlCol="0" anchor="b"/>
          <a:lstStyle>
            <a:lvl1pPr algn="r">
              <a:defRPr sz="1200"/>
            </a:lvl1pPr>
          </a:lstStyle>
          <a:p>
            <a:fld id="{ECB03480-CFD4-4F5E-BAEC-7B6156BC0B4D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3251372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B5DF6D-65E8-40CE-B228-E0B9467016AF}" type="slidenum">
              <a:rPr lang="ja-JP" altLang="en-US" smtClean="0">
                <a:solidFill>
                  <a:prstClr val="black"/>
                </a:solidFill>
              </a:rPr>
              <a:pPr/>
              <a:t>7</a:t>
            </a:fld>
            <a:endParaRPr lang="ja-JP" alt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4202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5BA32B-E12E-49A0-B660-9979D05BD953}" type="datetimeFigureOut">
              <a:rPr kumimoji="1" lang="ja-JP" altLang="en-US" smtClean="0"/>
              <a:t>2017/3/23</a:t>
            </a:fld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5CC123-E878-4C97-98A2-37D19E920249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6936236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5BA32B-E12E-49A0-B660-9979D05BD953}" type="datetimeFigureOut">
              <a:rPr kumimoji="1" lang="ja-JP" altLang="en-US" smtClean="0"/>
              <a:t>2017/3/23</a:t>
            </a:fld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5CC123-E878-4C97-98A2-37D19E920249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9063198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5BA32B-E12E-49A0-B660-9979D05BD953}" type="datetimeFigureOut">
              <a:rPr kumimoji="1" lang="ja-JP" altLang="en-US" smtClean="0"/>
              <a:t>2017/3/23</a:t>
            </a:fld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5CC123-E878-4C97-98A2-37D19E920249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92430237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5BA32B-E12E-49A0-B660-9979D05BD953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2017/3/23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5CC123-E878-4C97-98A2-37D19E920249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281816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5BA32B-E12E-49A0-B660-9979D05BD953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2017/3/23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5CC123-E878-4C97-98A2-37D19E920249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3336977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5BA32B-E12E-49A0-B660-9979D05BD953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2017/3/23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5CC123-E878-4C97-98A2-37D19E920249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516592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5BA32B-E12E-49A0-B660-9979D05BD953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2017/3/23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5CC123-E878-4C97-98A2-37D19E920249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2147882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1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1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5BA32B-E12E-49A0-B660-9979D05BD953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2017/3/23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5CC123-E878-4C97-98A2-37D19E920249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368378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5BA32B-E12E-49A0-B660-9979D05BD953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2017/3/23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5CC123-E878-4C97-98A2-37D19E920249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637657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5BA32B-E12E-49A0-B660-9979D05BD953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2017/3/23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5CC123-E878-4C97-98A2-37D19E920249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2004014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5BA32B-E12E-49A0-B660-9979D05BD953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2017/3/23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5CC123-E878-4C97-98A2-37D19E920249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961029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5BA32B-E12E-49A0-B660-9979D05BD953}" type="datetimeFigureOut">
              <a:rPr kumimoji="1" lang="ja-JP" altLang="en-US" smtClean="0"/>
              <a:t>2017/3/23</a:t>
            </a:fld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5CC123-E878-4C97-98A2-37D19E920249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26900707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 dirty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5BA32B-E12E-49A0-B660-9979D05BD953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2017/3/23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5CC123-E878-4C97-98A2-37D19E920249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9013417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5BA32B-E12E-49A0-B660-9979D05BD953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2017/3/23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5CC123-E878-4C97-98A2-37D19E920249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8930193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5BA32B-E12E-49A0-B660-9979D05BD953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2017/3/23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5CC123-E878-4C97-98A2-37D19E920249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502189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5BA32B-E12E-49A0-B660-9979D05BD953}" type="datetimeFigureOut">
              <a:rPr kumimoji="1" lang="ja-JP" altLang="en-US" smtClean="0"/>
              <a:t>2017/3/23</a:t>
            </a:fld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5CC123-E878-4C97-98A2-37D19E920249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4904916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5BA32B-E12E-49A0-B660-9979D05BD953}" type="datetimeFigureOut">
              <a:rPr kumimoji="1" lang="ja-JP" altLang="en-US" smtClean="0"/>
              <a:t>2017/3/23</a:t>
            </a:fld>
            <a:endParaRPr kumimoji="1" lang="ja-JP" altLang="en-US" dirty="0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5CC123-E878-4C97-98A2-37D19E920249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1730693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1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1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5BA32B-E12E-49A0-B660-9979D05BD953}" type="datetimeFigureOut">
              <a:rPr kumimoji="1" lang="ja-JP" altLang="en-US" smtClean="0"/>
              <a:t>2017/3/23</a:t>
            </a:fld>
            <a:endParaRPr kumimoji="1" lang="ja-JP" altLang="en-US" dirty="0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5CC123-E878-4C97-98A2-37D19E920249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7214373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5BA32B-E12E-49A0-B660-9979D05BD953}" type="datetimeFigureOut">
              <a:rPr kumimoji="1" lang="ja-JP" altLang="en-US" smtClean="0"/>
              <a:t>2017/3/23</a:t>
            </a:fld>
            <a:endParaRPr kumimoji="1" lang="ja-JP" altLang="en-US" dirty="0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5CC123-E878-4C97-98A2-37D19E920249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2164654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5BA32B-E12E-49A0-B660-9979D05BD953}" type="datetimeFigureOut">
              <a:rPr kumimoji="1" lang="ja-JP" altLang="en-US" smtClean="0"/>
              <a:t>2017/3/23</a:t>
            </a:fld>
            <a:endParaRPr kumimoji="1" lang="ja-JP" altLang="en-US" dirty="0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5CC123-E878-4C97-98A2-37D19E920249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5321747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5BA32B-E12E-49A0-B660-9979D05BD953}" type="datetimeFigureOut">
              <a:rPr kumimoji="1" lang="ja-JP" altLang="en-US" smtClean="0"/>
              <a:t>2017/3/23</a:t>
            </a:fld>
            <a:endParaRPr kumimoji="1" lang="ja-JP" altLang="en-US" dirty="0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5CC123-E878-4C97-98A2-37D19E920249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8130173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 dirty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5BA32B-E12E-49A0-B660-9979D05BD953}" type="datetimeFigureOut">
              <a:rPr kumimoji="1" lang="ja-JP" altLang="en-US" smtClean="0"/>
              <a:t>2017/3/23</a:t>
            </a:fld>
            <a:endParaRPr kumimoji="1" lang="ja-JP" altLang="en-US" dirty="0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5CC123-E878-4C97-98A2-37D19E920249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5799169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5BA32B-E12E-49A0-B660-9979D05BD953}" type="datetimeFigureOut">
              <a:rPr kumimoji="1" lang="ja-JP" altLang="en-US" smtClean="0"/>
              <a:t>2017/3/23</a:t>
            </a:fld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5CC123-E878-4C97-98A2-37D19E920249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5796046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5BA32B-E12E-49A0-B660-9979D05BD953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2017/3/23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5CC123-E878-4C97-98A2-37D19E920249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36162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jpeg"/><Relationship Id="rId3" Type="http://schemas.openxmlformats.org/officeDocument/2006/relationships/image" Target="../media/image11.png"/><Relationship Id="rId7" Type="http://schemas.openxmlformats.org/officeDocument/2006/relationships/image" Target="../media/image15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png"/><Relationship Id="rId3" Type="http://schemas.openxmlformats.org/officeDocument/2006/relationships/image" Target="../media/image18.png"/><Relationship Id="rId7" Type="http://schemas.openxmlformats.org/officeDocument/2006/relationships/image" Target="../media/image22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1.png"/><Relationship Id="rId5" Type="http://schemas.openxmlformats.org/officeDocument/2006/relationships/image" Target="../media/image20.png"/><Relationship Id="rId10" Type="http://schemas.openxmlformats.org/officeDocument/2006/relationships/image" Target="../media/image25.jpeg"/><Relationship Id="rId4" Type="http://schemas.openxmlformats.org/officeDocument/2006/relationships/image" Target="../media/image19.png"/><Relationship Id="rId9" Type="http://schemas.openxmlformats.org/officeDocument/2006/relationships/image" Target="../media/image24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358611" y="306081"/>
            <a:ext cx="81036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b="1" dirty="0" smtClean="0">
                <a:solidFill>
                  <a:prstClr val="white"/>
                </a:solidFill>
              </a:rPr>
              <a:t>①　</a:t>
            </a:r>
            <a:r>
              <a:rPr lang="en-US" altLang="ja-JP" b="1" dirty="0" smtClean="0">
                <a:solidFill>
                  <a:prstClr val="white"/>
                </a:solidFill>
              </a:rPr>
              <a:t>International  Student House</a:t>
            </a:r>
            <a:r>
              <a:rPr lang="ja-JP" altLang="en-US" b="1" dirty="0" smtClean="0">
                <a:solidFill>
                  <a:prstClr val="white"/>
                </a:solidFill>
              </a:rPr>
              <a:t>（</a:t>
            </a:r>
            <a:r>
              <a:rPr lang="en-US" altLang="ja-JP" b="1" dirty="0" smtClean="0">
                <a:solidFill>
                  <a:prstClr val="white"/>
                </a:solidFill>
              </a:rPr>
              <a:t>Chofu</a:t>
            </a:r>
            <a:r>
              <a:rPr lang="ja-JP" altLang="en-US" b="1" dirty="0" smtClean="0">
                <a:solidFill>
                  <a:prstClr val="white"/>
                </a:solidFill>
              </a:rPr>
              <a:t>）（</a:t>
            </a:r>
            <a:r>
              <a:rPr lang="en-US" altLang="ja-JP" b="1" dirty="0" smtClean="0">
                <a:solidFill>
                  <a:prstClr val="white"/>
                </a:solidFill>
              </a:rPr>
              <a:t>for Minami-Osawa C</a:t>
            </a:r>
            <a:r>
              <a:rPr lang="ja-JP" altLang="en-US" b="1" dirty="0" smtClean="0">
                <a:solidFill>
                  <a:prstClr val="white"/>
                </a:solidFill>
              </a:rPr>
              <a:t> </a:t>
            </a:r>
            <a:r>
              <a:rPr lang="en-US" altLang="ja-JP" b="1" dirty="0" smtClean="0">
                <a:solidFill>
                  <a:prstClr val="white"/>
                </a:solidFill>
              </a:rPr>
              <a:t>&amp; Hino C Students</a:t>
            </a:r>
            <a:r>
              <a:rPr lang="ja-JP" altLang="en-US" b="1" dirty="0" smtClean="0">
                <a:solidFill>
                  <a:prstClr val="white"/>
                </a:solidFill>
              </a:rPr>
              <a:t>）</a:t>
            </a:r>
            <a:endParaRPr lang="ja-JP" altLang="en-US" b="1" dirty="0">
              <a:solidFill>
                <a:prstClr val="white"/>
              </a:solidFill>
            </a:endParaRPr>
          </a:p>
        </p:txBody>
      </p:sp>
      <p:graphicFrame>
        <p:nvGraphicFramePr>
          <p:cNvPr id="6" name="表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90424309"/>
              </p:ext>
            </p:extLst>
          </p:nvPr>
        </p:nvGraphicFramePr>
        <p:xfrm>
          <a:off x="113331" y="908723"/>
          <a:ext cx="8856984" cy="507842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20901"/>
                <a:gridCol w="6936083"/>
              </a:tblGrid>
              <a:tr h="36003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Closest</a:t>
                      </a:r>
                      <a:r>
                        <a:rPr kumimoji="1" lang="en-US" altLang="ja-JP" sz="1200" b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Station</a:t>
                      </a:r>
                      <a:endParaRPr lang="ja-JP" altLang="ja-JP" sz="1200" dirty="0" smtClean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200" b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</a:rPr>
                        <a:t>Keio Tamagawa Sta.</a:t>
                      </a:r>
                      <a:r>
                        <a:rPr kumimoji="1" lang="ja-JP" altLang="en-US" sz="1200" b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</a:rPr>
                        <a:t>（</a:t>
                      </a:r>
                      <a:r>
                        <a:rPr kumimoji="1" lang="en-US" altLang="ja-JP" sz="1200" b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</a:rPr>
                        <a:t>8 minutes' walk </a:t>
                      </a:r>
                      <a:r>
                        <a:rPr kumimoji="1" lang="ja-JP" altLang="en-US" sz="1200" b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</a:rPr>
                        <a:t>）</a:t>
                      </a:r>
                      <a:r>
                        <a:rPr kumimoji="1" lang="en-US" altLang="ja-JP" sz="1200" b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</a:rPr>
                        <a:t>,</a:t>
                      </a:r>
                      <a:r>
                        <a:rPr kumimoji="1" lang="en-US" altLang="ja-JP" sz="1200" b="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</a:rPr>
                        <a:t> Keio Chofu Sta.</a:t>
                      </a:r>
                      <a:r>
                        <a:rPr kumimoji="1" lang="ja-JP" altLang="en-US" sz="1200" b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</a:rPr>
                        <a:t>（</a:t>
                      </a:r>
                      <a:r>
                        <a:rPr kumimoji="1" lang="en-US" altLang="ja-JP" sz="1200" b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</a:rPr>
                        <a:t>15</a:t>
                      </a:r>
                      <a:r>
                        <a:rPr kumimoji="1" lang="ja-JP" altLang="en-US" sz="1200" b="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</a:rPr>
                        <a:t> </a:t>
                      </a:r>
                      <a:r>
                        <a:rPr kumimoji="1" lang="en-US" altLang="ja-JP" sz="1200" b="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</a:rPr>
                        <a:t>minutes' walk</a:t>
                      </a:r>
                      <a:r>
                        <a:rPr kumimoji="1" lang="ja-JP" altLang="en-US" sz="1200" b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</a:rPr>
                        <a:t>）</a:t>
                      </a:r>
                      <a:endParaRPr kumimoji="1" lang="en-US" altLang="ja-JP" sz="1200" b="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30762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Address</a:t>
                      </a:r>
                      <a:endParaRPr lang="ja-JP" altLang="ja-JP" sz="1200" dirty="0" smtClean="0">
                        <a:effectLst/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 Tamagawa, </a:t>
                      </a:r>
                      <a:r>
                        <a:rPr kumimoji="1" lang="en-US" altLang="ja-JP" sz="12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Chofu-shi, Tokyo</a:t>
                      </a:r>
                      <a:endParaRPr lang="ja-JP" altLang="ja-JP" sz="1200" dirty="0" smtClean="0">
                        <a:effectLst/>
                        <a:latin typeface="+mn-lt"/>
                      </a:endParaRPr>
                    </a:p>
                  </a:txBody>
                  <a:tcPr/>
                </a:tc>
              </a:tr>
              <a:tr h="307626">
                <a:tc>
                  <a:txBody>
                    <a:bodyPr/>
                    <a:lstStyle/>
                    <a:p>
                      <a:r>
                        <a:rPr kumimoji="1" lang="en-US" altLang="ja-JP" sz="1200" dirty="0" smtClean="0">
                          <a:latin typeface="+mn-lt"/>
                        </a:rPr>
                        <a:t>Monthly</a:t>
                      </a:r>
                      <a:r>
                        <a:rPr kumimoji="1" lang="en-US" altLang="ja-JP" sz="1200" baseline="0" dirty="0" smtClean="0">
                          <a:latin typeface="+mn-lt"/>
                        </a:rPr>
                        <a:t> Rent</a:t>
                      </a:r>
                      <a:endParaRPr kumimoji="1" lang="ja-JP" altLang="en-US" sz="12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dirty="0" smtClean="0">
                          <a:latin typeface="+mn-lt"/>
                          <a:ea typeface="+mn-ea"/>
                        </a:rPr>
                        <a:t>66,000</a:t>
                      </a:r>
                      <a:r>
                        <a:rPr kumimoji="1" lang="ja-JP" altLang="en-US" sz="1200" baseline="0" dirty="0" smtClean="0">
                          <a:latin typeface="+mn-lt"/>
                          <a:ea typeface="+mn-ea"/>
                        </a:rPr>
                        <a:t> </a:t>
                      </a:r>
                      <a:r>
                        <a:rPr kumimoji="1" lang="en-US" altLang="ja-JP" sz="1200" baseline="0" dirty="0" smtClean="0">
                          <a:latin typeface="+mn-lt"/>
                          <a:ea typeface="+mn-ea"/>
                        </a:rPr>
                        <a:t>yen </a:t>
                      </a:r>
                      <a:r>
                        <a:rPr kumimoji="1" lang="ja-JP" altLang="en-US" sz="1200" dirty="0" smtClean="0">
                          <a:latin typeface="+mn-lt"/>
                          <a:ea typeface="+mn-ea"/>
                        </a:rPr>
                        <a:t>（</a:t>
                      </a:r>
                      <a:r>
                        <a:rPr kumimoji="1" lang="en-US" altLang="ja-JP" sz="1200" dirty="0" smtClean="0">
                          <a:latin typeface="+mn-lt"/>
                          <a:ea typeface="+mn-ea"/>
                        </a:rPr>
                        <a:t>Room</a:t>
                      </a:r>
                      <a:r>
                        <a:rPr kumimoji="1" lang="en-US" altLang="ja-JP" sz="1200" baseline="0" dirty="0" smtClean="0">
                          <a:latin typeface="+mn-lt"/>
                          <a:ea typeface="+mn-ea"/>
                        </a:rPr>
                        <a:t> rate, facilities charges, utilities charges, Internet connection fee</a:t>
                      </a:r>
                      <a:r>
                        <a:rPr kumimoji="1" lang="ja-JP" altLang="en-US" sz="1200" baseline="0" dirty="0" smtClean="0">
                          <a:latin typeface="+mn-lt"/>
                          <a:ea typeface="+mn-ea"/>
                        </a:rPr>
                        <a:t> </a:t>
                      </a:r>
                      <a:r>
                        <a:rPr kumimoji="1" lang="en-US" altLang="ja-JP" sz="1200" baseline="0" dirty="0" smtClean="0">
                          <a:latin typeface="+mn-lt"/>
                          <a:ea typeface="+mn-ea"/>
                        </a:rPr>
                        <a:t>included</a:t>
                      </a:r>
                      <a:r>
                        <a:rPr kumimoji="1" lang="ja-JP" altLang="en-US" sz="1200" dirty="0" smtClean="0">
                          <a:latin typeface="+mn-lt"/>
                          <a:ea typeface="+mn-ea"/>
                        </a:rPr>
                        <a:t>）</a:t>
                      </a:r>
                      <a:endParaRPr kumimoji="1" lang="ja-JP" altLang="en-US" sz="1200" dirty="0">
                        <a:latin typeface="+mn-lt"/>
                        <a:ea typeface="+mn-ea"/>
                      </a:endParaRPr>
                    </a:p>
                  </a:txBody>
                  <a:tcPr/>
                </a:tc>
              </a:tr>
              <a:tr h="480697">
                <a:tc>
                  <a:txBody>
                    <a:bodyPr/>
                    <a:lstStyle/>
                    <a:p>
                      <a:r>
                        <a:rPr kumimoji="1" lang="en-US" altLang="ja-JP" sz="1200" dirty="0" smtClean="0">
                          <a:latin typeface="+mn-lt"/>
                        </a:rPr>
                        <a:t>Deposit</a:t>
                      </a:r>
                      <a:endParaRPr kumimoji="1" lang="ja-JP" altLang="en-US" sz="12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200" dirty="0" smtClean="0">
                          <a:latin typeface="+mn-lt"/>
                          <a:ea typeface="+mn-ea"/>
                        </a:rPr>
                        <a:t>30,000</a:t>
                      </a:r>
                      <a:r>
                        <a:rPr kumimoji="1" lang="ja-JP" altLang="en-US" sz="1200" baseline="0" dirty="0" smtClean="0">
                          <a:latin typeface="+mn-lt"/>
                          <a:ea typeface="+mn-ea"/>
                        </a:rPr>
                        <a:t> </a:t>
                      </a:r>
                      <a:r>
                        <a:rPr kumimoji="1" lang="en-US" altLang="ja-JP" sz="1200" baseline="0" dirty="0" smtClean="0">
                          <a:latin typeface="+mn-lt"/>
                          <a:ea typeface="+mn-ea"/>
                        </a:rPr>
                        <a:t>yen </a:t>
                      </a:r>
                      <a:r>
                        <a:rPr kumimoji="1" lang="ja-JP" altLang="en-US" sz="1200" dirty="0" smtClean="0">
                          <a:latin typeface="+mn-lt"/>
                          <a:ea typeface="+mn-ea"/>
                        </a:rPr>
                        <a:t>（</a:t>
                      </a:r>
                      <a:r>
                        <a:rPr kumimoji="1" lang="en-US" altLang="ja-JP" sz="1200" dirty="0" smtClean="0">
                          <a:latin typeface="+mn-lt"/>
                          <a:ea typeface="+mn-ea"/>
                        </a:rPr>
                        <a:t>Refundable</a:t>
                      </a:r>
                      <a:r>
                        <a:rPr kumimoji="1" lang="en-US" altLang="ja-JP" sz="1200" baseline="0" dirty="0" smtClean="0">
                          <a:latin typeface="+mn-lt"/>
                          <a:ea typeface="+mn-ea"/>
                        </a:rPr>
                        <a:t> after deduction of cleaning fee at the move-out time;</a:t>
                      </a:r>
                      <a:r>
                        <a:rPr kumimoji="1" lang="ja-JP" altLang="en-US" sz="1200" baseline="0" dirty="0" smtClean="0">
                          <a:latin typeface="+mn-lt"/>
                          <a:ea typeface="+mn-ea"/>
                        </a:rPr>
                        <a:t> </a:t>
                      </a:r>
                      <a:r>
                        <a:rPr kumimoji="1" lang="en-US" altLang="ja-JP" sz="1200" baseline="0" dirty="0" smtClean="0">
                          <a:latin typeface="+mn-lt"/>
                          <a:ea typeface="+mn-ea"/>
                        </a:rPr>
                        <a:t>if repair fee charged, it will be also deducted.</a:t>
                      </a:r>
                      <a:r>
                        <a:rPr kumimoji="1" lang="ja-JP" altLang="en-US" sz="1200" dirty="0" smtClean="0">
                          <a:latin typeface="+mn-lt"/>
                          <a:ea typeface="+mn-ea"/>
                        </a:rPr>
                        <a:t>）</a:t>
                      </a:r>
                      <a:endParaRPr kumimoji="1" lang="en-US" altLang="ja-JP" sz="1200" dirty="0" smtClean="0">
                        <a:latin typeface="+mn-lt"/>
                        <a:ea typeface="+mn-ea"/>
                      </a:endParaRPr>
                    </a:p>
                  </a:txBody>
                  <a:tcPr/>
                </a:tc>
              </a:tr>
              <a:tr h="35843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Term of Contract</a:t>
                      </a:r>
                      <a:endParaRPr lang="ja-JP" altLang="ja-JP" sz="1200" dirty="0" smtClean="0">
                        <a:effectLst/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September 1, 2017 to August 31, 2018 </a:t>
                      </a:r>
                      <a:r>
                        <a:rPr kumimoji="1" lang="ja-JP" altLang="ja-JP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（</a:t>
                      </a:r>
                      <a:r>
                        <a:rPr kumimoji="1" lang="en-US" altLang="ja-JP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The contract can be cancelled </a:t>
                      </a:r>
                      <a:r>
                        <a:rPr kumimoji="1" lang="en-US" altLang="ja-JP" sz="12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in the middle of the term.</a:t>
                      </a:r>
                      <a:r>
                        <a:rPr kumimoji="1" lang="ja-JP" altLang="ja-JP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）</a:t>
                      </a:r>
                      <a:endParaRPr lang="ja-JP" altLang="ja-JP" sz="1200" dirty="0" smtClean="0">
                        <a:effectLst/>
                        <a:latin typeface="+mn-lt"/>
                      </a:endParaRPr>
                    </a:p>
                  </a:txBody>
                  <a:tcPr/>
                </a:tc>
              </a:tr>
              <a:tr h="337927">
                <a:tc>
                  <a:txBody>
                    <a:bodyPr/>
                    <a:lstStyle/>
                    <a:p>
                      <a:r>
                        <a:rPr kumimoji="1" lang="en-US" altLang="ja-JP" sz="1200" dirty="0" smtClean="0">
                          <a:latin typeface="+mn-lt"/>
                        </a:rPr>
                        <a:t>Type</a:t>
                      </a:r>
                      <a:r>
                        <a:rPr kumimoji="1" lang="en-US" altLang="ja-JP" sz="1200" baseline="0" dirty="0" smtClean="0">
                          <a:latin typeface="+mn-lt"/>
                        </a:rPr>
                        <a:t> of Room</a:t>
                      </a:r>
                      <a:endParaRPr kumimoji="1" lang="ja-JP" altLang="en-US" sz="12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200" dirty="0" smtClean="0">
                          <a:latin typeface="+mn-lt"/>
                          <a:ea typeface="+mn-ea"/>
                        </a:rPr>
                        <a:t>Unit Type: </a:t>
                      </a:r>
                      <a:r>
                        <a:rPr kumimoji="1" lang="en-US" altLang="ja-JP" sz="1200" baseline="0" dirty="0" smtClean="0">
                          <a:latin typeface="+mn-lt"/>
                          <a:ea typeface="+mn-ea"/>
                        </a:rPr>
                        <a:t>Shared dining room </a:t>
                      </a:r>
                      <a:r>
                        <a:rPr kumimoji="1" lang="en-US" altLang="ja-JP" sz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</a:rPr>
                        <a:t>and </a:t>
                      </a:r>
                      <a:r>
                        <a:rPr kumimoji="1" lang="en-US" altLang="ja-JP" sz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</a:rPr>
                        <a:t>3 </a:t>
                      </a:r>
                      <a:r>
                        <a:rPr kumimoji="1" lang="en-US" altLang="ja-JP" sz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</a:rPr>
                        <a:t>private rooms; </a:t>
                      </a:r>
                      <a:r>
                        <a:rPr kumimoji="1" lang="ja-JP" altLang="en-US" sz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</a:rPr>
                        <a:t>（</a:t>
                      </a:r>
                      <a:r>
                        <a:rPr kumimoji="1" lang="en-US" altLang="ja-JP" sz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</a:rPr>
                        <a:t>one</a:t>
                      </a:r>
                      <a:r>
                        <a:rPr kumimoji="1" lang="en-US" altLang="ja-JP" sz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</a:rPr>
                        <a:t> person</a:t>
                      </a:r>
                      <a:r>
                        <a:rPr kumimoji="1" lang="ja-JP" altLang="en-US" sz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</a:rPr>
                        <a:t>）</a:t>
                      </a:r>
                      <a:r>
                        <a:rPr kumimoji="1" lang="en-US" altLang="ja-JP" sz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</a:rPr>
                        <a:t>/1R</a:t>
                      </a:r>
                      <a:r>
                        <a:rPr kumimoji="1" lang="ja-JP" altLang="en-US" sz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</a:rPr>
                        <a:t>（</a:t>
                      </a:r>
                      <a:r>
                        <a:rPr kumimoji="1" lang="en-US" altLang="ja-JP" sz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</a:rPr>
                        <a:t>approx.</a:t>
                      </a:r>
                      <a:r>
                        <a:rPr kumimoji="1" lang="en-US" altLang="ja-JP" sz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</a:rPr>
                        <a:t> </a:t>
                      </a:r>
                      <a:r>
                        <a:rPr kumimoji="1" lang="en-US" altLang="ja-JP" sz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</a:rPr>
                        <a:t>10㎡</a:t>
                      </a:r>
                      <a:r>
                        <a:rPr kumimoji="1" lang="ja-JP" altLang="en-US" sz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</a:rPr>
                        <a:t>）</a:t>
                      </a:r>
                      <a:endParaRPr kumimoji="1" lang="ja-JP" altLang="en-US" sz="1200" dirty="0">
                        <a:solidFill>
                          <a:schemeClr val="tx1"/>
                        </a:solidFill>
                        <a:latin typeface="+mn-lt"/>
                        <a:ea typeface="+mn-ea"/>
                      </a:endParaRPr>
                    </a:p>
                  </a:txBody>
                  <a:tcPr/>
                </a:tc>
              </a:tr>
              <a:tr h="55420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Commuting Time</a:t>
                      </a:r>
                      <a:endParaRPr lang="ja-JP" altLang="ja-JP" sz="1200" dirty="0" smtClean="0">
                        <a:effectLst/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1" lang="en-US" altLang="ja-JP" sz="1200" dirty="0" smtClean="0">
                          <a:latin typeface="+mn-lt"/>
                          <a:ea typeface="+mn-ea"/>
                        </a:rPr>
                        <a:t>【Minami</a:t>
                      </a:r>
                      <a:r>
                        <a:rPr kumimoji="1" lang="en-US" altLang="ja-JP" sz="1200" baseline="0" dirty="0" smtClean="0">
                          <a:latin typeface="+mn-lt"/>
                          <a:ea typeface="+mn-ea"/>
                        </a:rPr>
                        <a:t>-Osawa C</a:t>
                      </a:r>
                      <a:r>
                        <a:rPr kumimoji="1" lang="en-US" altLang="ja-JP" sz="1200" dirty="0" smtClean="0">
                          <a:latin typeface="+mn-lt"/>
                          <a:ea typeface="+mn-ea"/>
                        </a:rPr>
                        <a:t>】</a:t>
                      </a:r>
                      <a:r>
                        <a:rPr kumimoji="1" lang="en-US" altLang="ja-JP" sz="12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 </a:t>
                      </a:r>
                      <a:r>
                        <a:rPr kumimoji="1" lang="en-US" altLang="ja-JP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minutes </a:t>
                      </a:r>
                      <a:r>
                        <a:rPr kumimoji="1" lang="ja-JP" altLang="ja-JP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（</a:t>
                      </a:r>
                      <a:r>
                        <a:rPr kumimoji="1" lang="en-US" altLang="ja-JP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 transit</a:t>
                      </a:r>
                      <a:r>
                        <a:rPr kumimoji="1" lang="ja-JP" altLang="ja-JP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）</a:t>
                      </a:r>
                      <a:r>
                        <a:rPr kumimoji="1" lang="en-US" altLang="ja-JP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</a:t>
                      </a:r>
                      <a:r>
                        <a:rPr kumimoji="1" lang="ja-JP" altLang="ja-JP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1" lang="en-US" altLang="ja-JP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Commuter Pass</a:t>
                      </a:r>
                      <a:r>
                        <a:rPr kumimoji="1" lang="ja-JP" altLang="ja-JP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：</a:t>
                      </a:r>
                      <a:r>
                        <a:rPr kumimoji="1" lang="en-US" altLang="ja-JP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4,160yen/month</a:t>
                      </a:r>
                      <a:r>
                        <a:rPr kumimoji="1" lang="ja-JP" altLang="ja-JP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（</a:t>
                      </a:r>
                      <a:r>
                        <a:rPr kumimoji="1" lang="en-US" altLang="ja-JP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Minami</a:t>
                      </a:r>
                      <a:r>
                        <a:rPr kumimoji="1" lang="en-US" altLang="ja-JP" sz="12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Osawa Station on Keio Sagamihara Line )</a:t>
                      </a:r>
                      <a:endParaRPr kumimoji="1" lang="en-US" altLang="ja-JP" sz="1200" dirty="0" smtClean="0">
                        <a:latin typeface="+mn-lt"/>
                        <a:ea typeface="+mn-ea"/>
                      </a:endParaRPr>
                    </a:p>
                    <a:p>
                      <a:r>
                        <a:rPr kumimoji="1" lang="en-US" altLang="ja-JP" sz="1200" dirty="0" smtClean="0">
                          <a:latin typeface="+mn-lt"/>
                          <a:ea typeface="+mn-ea"/>
                        </a:rPr>
                        <a:t>【Hino</a:t>
                      </a:r>
                      <a:r>
                        <a:rPr kumimoji="1" lang="en-US" altLang="ja-JP" sz="1200" baseline="0" dirty="0" smtClean="0">
                          <a:latin typeface="+mn-lt"/>
                          <a:ea typeface="+mn-ea"/>
                        </a:rPr>
                        <a:t> C</a:t>
                      </a:r>
                      <a:r>
                        <a:rPr kumimoji="1" lang="en-US" altLang="ja-JP" sz="1200" dirty="0" smtClean="0">
                          <a:latin typeface="+mn-lt"/>
                          <a:ea typeface="+mn-ea"/>
                        </a:rPr>
                        <a:t>】</a:t>
                      </a:r>
                      <a:r>
                        <a:rPr kumimoji="1" lang="en-US" altLang="ja-JP" sz="12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43 </a:t>
                      </a:r>
                      <a:r>
                        <a:rPr kumimoji="1" lang="en-US" altLang="ja-JP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minutes </a:t>
                      </a:r>
                      <a:r>
                        <a:rPr kumimoji="1" lang="ja-JP" altLang="ja-JP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（</a:t>
                      </a:r>
                      <a:r>
                        <a:rPr kumimoji="1" lang="en-US" altLang="ja-JP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 transits</a:t>
                      </a:r>
                      <a:r>
                        <a:rPr kumimoji="1" lang="ja-JP" altLang="ja-JP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）</a:t>
                      </a:r>
                      <a:r>
                        <a:rPr kumimoji="1" lang="en-US" altLang="ja-JP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</a:t>
                      </a:r>
                      <a:r>
                        <a:rPr kumimoji="1" lang="ja-JP" altLang="ja-JP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1" lang="en-US" altLang="ja-JP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Commuter Pass</a:t>
                      </a:r>
                      <a:r>
                        <a:rPr kumimoji="1" lang="ja-JP" altLang="ja-JP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：</a:t>
                      </a:r>
                      <a:r>
                        <a:rPr kumimoji="1" lang="en-US" altLang="ja-JP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9,450yen/month</a:t>
                      </a:r>
                      <a:r>
                        <a:rPr kumimoji="1" lang="ja-JP" altLang="ja-JP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（</a:t>
                      </a:r>
                      <a:r>
                        <a:rPr kumimoji="1" lang="en-US" altLang="ja-JP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Toyota</a:t>
                      </a:r>
                      <a:r>
                        <a:rPr kumimoji="1" lang="en-US" altLang="ja-JP" sz="12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Station on JR Line )</a:t>
                      </a:r>
                      <a:endParaRPr kumimoji="1" lang="en-US" altLang="ja-JP" sz="1200" dirty="0" smtClean="0">
                        <a:latin typeface="+mn-lt"/>
                        <a:ea typeface="+mn-ea"/>
                      </a:endParaRPr>
                    </a:p>
                  </a:txBody>
                  <a:tcPr/>
                </a:tc>
              </a:tr>
              <a:tr h="395429">
                <a:tc>
                  <a:txBody>
                    <a:bodyPr/>
                    <a:lstStyle/>
                    <a:p>
                      <a:r>
                        <a:rPr kumimoji="1" lang="en-US" altLang="ja-JP" sz="1200" dirty="0" smtClean="0">
                          <a:solidFill>
                            <a:schemeClr val="tx1"/>
                          </a:solidFill>
                          <a:latin typeface="+mn-lt"/>
                        </a:rPr>
                        <a:t>Unit facilities</a:t>
                      </a:r>
                      <a:r>
                        <a:rPr kumimoji="1" lang="ja-JP" altLang="en-US" sz="1200" dirty="0" smtClean="0">
                          <a:solidFill>
                            <a:schemeClr val="tx1"/>
                          </a:solidFill>
                          <a:latin typeface="+mn-lt"/>
                        </a:rPr>
                        <a:t>（</a:t>
                      </a:r>
                      <a:r>
                        <a:rPr kumimoji="1" lang="en-US" altLang="ja-JP" sz="1200" dirty="0" smtClean="0">
                          <a:solidFill>
                            <a:schemeClr val="tx1"/>
                          </a:solidFill>
                          <a:latin typeface="+mn-lt"/>
                        </a:rPr>
                        <a:t>Private</a:t>
                      </a:r>
                      <a:r>
                        <a:rPr kumimoji="1" lang="en-US" altLang="ja-JP" sz="1200" baseline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 Room</a:t>
                      </a:r>
                      <a:r>
                        <a:rPr kumimoji="1" lang="ja-JP" altLang="en-US" sz="1200" dirty="0" smtClean="0">
                          <a:solidFill>
                            <a:schemeClr val="tx1"/>
                          </a:solidFill>
                          <a:latin typeface="+mn-lt"/>
                        </a:rPr>
                        <a:t>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Air Conditioner</a:t>
                      </a:r>
                      <a:r>
                        <a:rPr kumimoji="1" lang="en-US" altLang="ja-JP" sz="1200" kern="1200" baseline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kumimoji="1" lang="en-US" altLang="ja-JP" sz="1200" kern="120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Bed</a:t>
                      </a:r>
                      <a:r>
                        <a:rPr kumimoji="1" lang="en-US" altLang="ja-JP" sz="1200" kern="1200" baseline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kumimoji="1" lang="en-US" altLang="ja-JP" sz="120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Desk, Chair, Refrigerator,  and  </a:t>
                      </a:r>
                      <a:r>
                        <a:rPr kumimoji="1" lang="en-US" altLang="ja-JP" sz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</a:rPr>
                        <a:t>Wireless</a:t>
                      </a:r>
                      <a:r>
                        <a:rPr kumimoji="1" lang="en-US" altLang="ja-JP" sz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</a:rPr>
                        <a:t> LAN     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 Set of Bedding (Comforter, Blanket, etc.), Pillow, Sheet (rental fee: 14,000 yen)</a:t>
                      </a:r>
                      <a:endParaRPr kumimoji="1" lang="ja-JP" altLang="en-US" sz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</a:endParaRPr>
                    </a:p>
                  </a:txBody>
                  <a:tcPr/>
                </a:tc>
              </a:tr>
              <a:tr h="324766">
                <a:tc>
                  <a:txBody>
                    <a:bodyPr/>
                    <a:lstStyle/>
                    <a:p>
                      <a:r>
                        <a:rPr kumimoji="1" lang="en-US" altLang="ja-JP" sz="1200" dirty="0" smtClean="0">
                          <a:latin typeface="+mn-lt"/>
                        </a:rPr>
                        <a:t>Unit</a:t>
                      </a:r>
                      <a:r>
                        <a:rPr kumimoji="1" lang="en-US" altLang="ja-JP" sz="1200" baseline="0" dirty="0" smtClean="0">
                          <a:latin typeface="+mn-lt"/>
                        </a:rPr>
                        <a:t> facilities</a:t>
                      </a:r>
                      <a:r>
                        <a:rPr kumimoji="1" lang="ja-JP" altLang="en-US" sz="1200" dirty="0" smtClean="0">
                          <a:latin typeface="+mn-lt"/>
                        </a:rPr>
                        <a:t>（</a:t>
                      </a:r>
                      <a:r>
                        <a:rPr kumimoji="1" lang="en-US" altLang="ja-JP" sz="1200" dirty="0" smtClean="0">
                          <a:latin typeface="+mn-lt"/>
                        </a:rPr>
                        <a:t>Shared</a:t>
                      </a:r>
                      <a:r>
                        <a:rPr kumimoji="1" lang="en-US" altLang="ja-JP" sz="1200" baseline="0" dirty="0" smtClean="0">
                          <a:latin typeface="+mn-lt"/>
                        </a:rPr>
                        <a:t> Rooms</a:t>
                      </a:r>
                      <a:r>
                        <a:rPr kumimoji="1" lang="ja-JP" altLang="en-US" sz="1200" dirty="0" smtClean="0">
                          <a:latin typeface="+mn-lt"/>
                        </a:rPr>
                        <a:t>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200" dirty="0" smtClean="0">
                          <a:latin typeface="+mn-lt"/>
                          <a:ea typeface="+mn-ea"/>
                        </a:rPr>
                        <a:t>Living</a:t>
                      </a:r>
                      <a:r>
                        <a:rPr kumimoji="1" lang="ja-JP" altLang="en-US" sz="1200" baseline="0" dirty="0" smtClean="0">
                          <a:latin typeface="+mn-lt"/>
                          <a:ea typeface="+mn-ea"/>
                        </a:rPr>
                        <a:t> </a:t>
                      </a:r>
                      <a:r>
                        <a:rPr kumimoji="1" lang="en-US" altLang="ja-JP" sz="1200" baseline="0" dirty="0" smtClean="0">
                          <a:latin typeface="+mn-lt"/>
                          <a:ea typeface="+mn-ea"/>
                        </a:rPr>
                        <a:t>Room, Mini-kitchen, Shower Room, Washbasin, Toilet, Air Conditioner</a:t>
                      </a:r>
                      <a:endParaRPr kumimoji="1" lang="ja-JP" altLang="en-US" sz="1200" dirty="0">
                        <a:latin typeface="+mn-lt"/>
                        <a:ea typeface="+mn-ea"/>
                      </a:endParaRPr>
                    </a:p>
                  </a:txBody>
                  <a:tcPr/>
                </a:tc>
              </a:tr>
              <a:tr h="390511">
                <a:tc>
                  <a:txBody>
                    <a:bodyPr/>
                    <a:lstStyle/>
                    <a:p>
                      <a:r>
                        <a:rPr kumimoji="1" lang="en-US" altLang="ja-JP" sz="1200" dirty="0" smtClean="0">
                          <a:latin typeface="+mn-lt"/>
                        </a:rPr>
                        <a:t>Facilities</a:t>
                      </a:r>
                      <a:r>
                        <a:rPr kumimoji="1" lang="en-US" altLang="ja-JP" sz="1200" baseline="0" dirty="0" smtClean="0">
                          <a:latin typeface="+mn-lt"/>
                        </a:rPr>
                        <a:t> (Shared Space)</a:t>
                      </a:r>
                      <a:endParaRPr kumimoji="1" lang="ja-JP" altLang="en-US" sz="12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200" dirty="0" smtClean="0">
                          <a:latin typeface="+mn-lt"/>
                          <a:ea typeface="+mn-ea"/>
                        </a:rPr>
                        <a:t>Lounge,</a:t>
                      </a:r>
                      <a:r>
                        <a:rPr kumimoji="1" lang="en-US" altLang="ja-JP" sz="1200" baseline="0" dirty="0" smtClean="0">
                          <a:latin typeface="+mn-lt"/>
                          <a:ea typeface="+mn-ea"/>
                        </a:rPr>
                        <a:t> Kitchen, Toilet, Washing Machin (coin-operated), Dryer (coin-operated), kitchen Ware, TV, Wireless LAN, Parking Lot, etc.</a:t>
                      </a:r>
                      <a:endParaRPr kumimoji="1" lang="ja-JP" altLang="en-US" sz="1200" dirty="0" smtClean="0">
                        <a:latin typeface="+mn-lt"/>
                        <a:ea typeface="+mn-ea"/>
                      </a:endParaRPr>
                    </a:p>
                  </a:txBody>
                  <a:tcPr/>
                </a:tc>
              </a:tr>
              <a:tr h="442698">
                <a:tc>
                  <a:txBody>
                    <a:bodyPr/>
                    <a:lstStyle/>
                    <a:p>
                      <a:r>
                        <a:rPr kumimoji="1" lang="en-US" altLang="ja-JP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Utilities (Electricity, Water, Gas, Internet)</a:t>
                      </a:r>
                      <a:endParaRPr kumimoji="1" lang="en-US" altLang="ja-JP" sz="1200" dirty="0" smtClean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200" dirty="0" smtClean="0">
                          <a:latin typeface="+mn-lt"/>
                          <a:ea typeface="+mn-ea"/>
                        </a:rPr>
                        <a:t>Included</a:t>
                      </a:r>
                      <a:r>
                        <a:rPr kumimoji="1" lang="en-US" altLang="ja-JP" sz="1200" baseline="0" dirty="0" smtClean="0">
                          <a:latin typeface="+mn-lt"/>
                          <a:ea typeface="+mn-ea"/>
                        </a:rPr>
                        <a:t> in the monthly rent</a:t>
                      </a:r>
                      <a:endParaRPr kumimoji="1" lang="ja-JP" altLang="en-US" sz="1200" dirty="0">
                        <a:latin typeface="+mn-lt"/>
                        <a:ea typeface="+mn-ea"/>
                      </a:endParaRPr>
                    </a:p>
                  </a:txBody>
                  <a:tcPr/>
                </a:tc>
              </a:tr>
              <a:tr h="39125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Note</a:t>
                      </a:r>
                      <a:endParaRPr lang="ja-JP" altLang="ja-JP" sz="1200" dirty="0" smtClean="0">
                        <a:effectLst/>
                        <a:latin typeface="+mn-lt"/>
                      </a:endParaRPr>
                    </a:p>
                    <a:p>
                      <a:endParaRPr kumimoji="1" lang="en-US" altLang="ja-JP" sz="1200" dirty="0" smtClean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200" dirty="0" smtClean="0">
                          <a:latin typeface="+mn-lt"/>
                        </a:rPr>
                        <a:t>The rent</a:t>
                      </a:r>
                      <a:r>
                        <a:rPr kumimoji="1" lang="en-US" altLang="ja-JP" sz="1200" baseline="0" dirty="0" smtClean="0">
                          <a:latin typeface="+mn-lt"/>
                        </a:rPr>
                        <a:t> will not be pro-rated for September, 2017 and August, 2018.</a:t>
                      </a:r>
                      <a:endParaRPr kumimoji="1" lang="en-US" altLang="ja-JP" sz="1200" dirty="0" smtClean="0">
                        <a:latin typeface="+mn-lt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テキスト ボックス 6"/>
          <p:cNvSpPr txBox="1"/>
          <p:nvPr/>
        </p:nvSpPr>
        <p:spPr>
          <a:xfrm>
            <a:off x="8001370" y="108499"/>
            <a:ext cx="96894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200" b="1" dirty="0" smtClean="0">
                <a:solidFill>
                  <a:schemeClr val="bg1"/>
                </a:solidFill>
              </a:rPr>
              <a:t>Attachment</a:t>
            </a:r>
          </a:p>
          <a:p>
            <a:r>
              <a:rPr lang="ja-JP" altLang="en-US" sz="1200" b="1" dirty="0">
                <a:solidFill>
                  <a:schemeClr val="bg1"/>
                </a:solidFill>
              </a:rPr>
              <a:t>　</a:t>
            </a:r>
            <a:r>
              <a:rPr lang="ja-JP" altLang="en-US" sz="1200" b="1" dirty="0" smtClean="0">
                <a:solidFill>
                  <a:schemeClr val="bg1"/>
                </a:solidFill>
              </a:rPr>
              <a:t>　　</a:t>
            </a:r>
            <a:r>
              <a:rPr kumimoji="1" lang="ja-JP" altLang="en-US" sz="1200" b="1" dirty="0" smtClean="0">
                <a:solidFill>
                  <a:schemeClr val="bg1"/>
                </a:solidFill>
              </a:rPr>
              <a:t>　</a:t>
            </a:r>
            <a:r>
              <a:rPr kumimoji="1" lang="en-US" altLang="ja-JP" sz="1200" b="1" dirty="0" smtClean="0">
                <a:solidFill>
                  <a:schemeClr val="bg1"/>
                </a:solidFill>
              </a:rPr>
              <a:t> </a:t>
            </a:r>
            <a:r>
              <a:rPr kumimoji="1" lang="en-US" altLang="ja-JP" sz="1200" b="1" dirty="0" smtClean="0">
                <a:solidFill>
                  <a:schemeClr val="bg1"/>
                </a:solidFill>
              </a:rPr>
              <a:t>5-2</a:t>
            </a:r>
            <a:endParaRPr kumimoji="1" lang="ja-JP" altLang="en-US" sz="1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91890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表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63802689"/>
              </p:ext>
            </p:extLst>
          </p:nvPr>
        </p:nvGraphicFramePr>
        <p:xfrm>
          <a:off x="186726" y="3068960"/>
          <a:ext cx="8712968" cy="370012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00200"/>
                <a:gridCol w="6912768"/>
              </a:tblGrid>
              <a:tr h="284067">
                <a:tc>
                  <a:txBody>
                    <a:bodyPr/>
                    <a:lstStyle/>
                    <a:p>
                      <a:r>
                        <a:rPr kumimoji="1" lang="en-US" altLang="ja-JP" sz="1100" b="0" dirty="0" smtClean="0">
                          <a:solidFill>
                            <a:schemeClr val="tx1"/>
                          </a:solidFill>
                        </a:rPr>
                        <a:t>Closest</a:t>
                      </a:r>
                      <a:r>
                        <a:rPr kumimoji="1" lang="en-US" altLang="ja-JP" sz="1100" b="0" baseline="0" dirty="0" smtClean="0">
                          <a:solidFill>
                            <a:schemeClr val="tx1"/>
                          </a:solidFill>
                        </a:rPr>
                        <a:t> Station</a:t>
                      </a:r>
                      <a:endParaRPr kumimoji="1" lang="ja-JP" altLang="en-US" sz="11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b="0" dirty="0" smtClean="0">
                          <a:solidFill>
                            <a:schemeClr val="tx1"/>
                          </a:solidFill>
                        </a:rPr>
                        <a:t>Keio</a:t>
                      </a:r>
                      <a:r>
                        <a:rPr kumimoji="1" lang="en-US" altLang="ja-JP" sz="1200" b="0" baseline="0" dirty="0" smtClean="0">
                          <a:solidFill>
                            <a:schemeClr val="tx1"/>
                          </a:solidFill>
                        </a:rPr>
                        <a:t> Tama-Center Station (10 minutes</a:t>
                      </a:r>
                      <a:r>
                        <a:rPr kumimoji="1" lang="ja-JP" altLang="en-US" sz="1200" b="0" baseline="0" dirty="0" smtClean="0">
                          <a:solidFill>
                            <a:schemeClr val="tx1"/>
                          </a:solidFill>
                        </a:rPr>
                        <a:t>’</a:t>
                      </a:r>
                      <a:r>
                        <a:rPr kumimoji="1" lang="en-US" altLang="ja-JP" sz="1200" b="0" baseline="0" dirty="0" smtClean="0">
                          <a:solidFill>
                            <a:schemeClr val="tx1"/>
                          </a:solidFill>
                        </a:rPr>
                        <a:t> walk)</a:t>
                      </a:r>
                      <a:endParaRPr kumimoji="1" lang="en-US" altLang="ja-JP" sz="1200" b="0" dirty="0" smtClean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292588">
                <a:tc>
                  <a:txBody>
                    <a:bodyPr/>
                    <a:lstStyle/>
                    <a:p>
                      <a:r>
                        <a:rPr kumimoji="1" lang="en-US" altLang="ja-JP" sz="1100" dirty="0" smtClean="0"/>
                        <a:t>Address</a:t>
                      </a:r>
                      <a:endParaRPr kumimoji="1" lang="ja-JP" alt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dirty="0" smtClean="0"/>
                        <a:t>Nakazawa, </a:t>
                      </a:r>
                      <a:r>
                        <a:rPr kumimoji="1" lang="en-US" altLang="ja-JP" sz="1200" baseline="0" dirty="0" smtClean="0"/>
                        <a:t>Tama-shi, Tokyo</a:t>
                      </a:r>
                      <a:endParaRPr kumimoji="1" lang="en-US" altLang="ja-JP" sz="1200" dirty="0" smtClean="0"/>
                    </a:p>
                  </a:txBody>
                  <a:tcPr/>
                </a:tc>
              </a:tr>
              <a:tr h="292588">
                <a:tc>
                  <a:txBody>
                    <a:bodyPr/>
                    <a:lstStyle/>
                    <a:p>
                      <a:r>
                        <a:rPr kumimoji="1" lang="en-US" altLang="ja-JP" sz="1100" dirty="0" smtClean="0"/>
                        <a:t>Monthly Rent</a:t>
                      </a:r>
                      <a:endParaRPr kumimoji="1" lang="ja-JP" alt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200" dirty="0" smtClean="0"/>
                        <a:t>60,000yen</a:t>
                      </a:r>
                      <a:endParaRPr kumimoji="1" lang="ja-JP" altLang="en-US" sz="1200" dirty="0"/>
                    </a:p>
                  </a:txBody>
                  <a:tcPr/>
                </a:tc>
              </a:tr>
              <a:tr h="292588">
                <a:tc>
                  <a:txBody>
                    <a:bodyPr/>
                    <a:lstStyle/>
                    <a:p>
                      <a:r>
                        <a:rPr kumimoji="1" lang="en-US" altLang="ja-JP" sz="1100" dirty="0" smtClean="0"/>
                        <a:t>Term of the Contract</a:t>
                      </a:r>
                      <a:endParaRPr kumimoji="1" lang="ja-JP" alt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200" dirty="0" smtClean="0">
                          <a:solidFill>
                            <a:schemeClr val="tx1"/>
                          </a:solidFill>
                        </a:rPr>
                        <a:t>September 1, 2017 to August 31, 2018 </a:t>
                      </a:r>
                      <a:r>
                        <a:rPr kumimoji="1" lang="ja-JP" altLang="en-US" sz="1200" dirty="0" smtClean="0">
                          <a:solidFill>
                            <a:schemeClr val="tx1"/>
                          </a:solidFill>
                        </a:rPr>
                        <a:t>（</a:t>
                      </a:r>
                      <a:r>
                        <a:rPr kumimoji="1" lang="en-US" altLang="ja-JP" sz="1200" dirty="0" smtClean="0">
                          <a:solidFill>
                            <a:schemeClr val="tx1"/>
                          </a:solidFill>
                        </a:rPr>
                        <a:t>The contract cannot be cancelled </a:t>
                      </a:r>
                      <a:r>
                        <a:rPr kumimoji="1" lang="en-US" altLang="ja-JP" sz="1200" baseline="0" dirty="0" smtClean="0">
                          <a:solidFill>
                            <a:schemeClr val="tx1"/>
                          </a:solidFill>
                        </a:rPr>
                        <a:t> in the middle of the term.</a:t>
                      </a:r>
                      <a:r>
                        <a:rPr kumimoji="1" lang="ja-JP" altLang="en-US" sz="1200" dirty="0" smtClean="0">
                          <a:solidFill>
                            <a:schemeClr val="tx1"/>
                          </a:solidFill>
                        </a:rPr>
                        <a:t>）</a:t>
                      </a:r>
                      <a:endParaRPr kumimoji="1" lang="ja-JP" alt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292588">
                <a:tc>
                  <a:txBody>
                    <a:bodyPr/>
                    <a:lstStyle/>
                    <a:p>
                      <a:r>
                        <a:rPr kumimoji="1" lang="en-US" altLang="ja-JP" sz="1100" dirty="0" smtClean="0"/>
                        <a:t>Type of the room</a:t>
                      </a:r>
                      <a:endParaRPr kumimoji="1" lang="ja-JP" alt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200" dirty="0" smtClean="0">
                          <a:solidFill>
                            <a:schemeClr val="tx1"/>
                          </a:solidFill>
                        </a:rPr>
                        <a:t>Single (1 person)</a:t>
                      </a:r>
                      <a:r>
                        <a:rPr kumimoji="1" lang="ja-JP" altLang="en-US" sz="1200" dirty="0" smtClean="0">
                          <a:solidFill>
                            <a:schemeClr val="tx1"/>
                          </a:solidFill>
                        </a:rPr>
                        <a:t>　</a:t>
                      </a:r>
                      <a:r>
                        <a:rPr kumimoji="1" lang="en-US" altLang="ja-JP" sz="1200" dirty="0" smtClean="0">
                          <a:solidFill>
                            <a:schemeClr val="tx1"/>
                          </a:solidFill>
                        </a:rPr>
                        <a:t>/1R</a:t>
                      </a:r>
                      <a:r>
                        <a:rPr kumimoji="1" lang="ja-JP" altLang="en-US" sz="1200" dirty="0" smtClean="0">
                          <a:solidFill>
                            <a:schemeClr val="tx1"/>
                          </a:solidFill>
                        </a:rPr>
                        <a:t>（</a:t>
                      </a:r>
                      <a:r>
                        <a:rPr kumimoji="1" lang="en-US" altLang="ja-JP" sz="1200" dirty="0" smtClean="0">
                          <a:solidFill>
                            <a:schemeClr val="tx1"/>
                          </a:solidFill>
                        </a:rPr>
                        <a:t>12.4㎡</a:t>
                      </a:r>
                      <a:r>
                        <a:rPr kumimoji="1" lang="ja-JP" altLang="en-US" sz="1200" dirty="0" smtClean="0">
                          <a:solidFill>
                            <a:schemeClr val="tx1"/>
                          </a:solidFill>
                        </a:rPr>
                        <a:t>）</a:t>
                      </a:r>
                      <a:endParaRPr kumimoji="1" lang="ja-JP" alt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429116">
                <a:tc>
                  <a:txBody>
                    <a:bodyPr/>
                    <a:lstStyle/>
                    <a:p>
                      <a:r>
                        <a:rPr kumimoji="1" lang="en-US" altLang="ja-JP" sz="1100" dirty="0" smtClean="0"/>
                        <a:t>Commuting time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dirty="0" smtClean="0">
                          <a:solidFill>
                            <a:schemeClr val="tx1"/>
                          </a:solidFill>
                        </a:rPr>
                        <a:t>3</a:t>
                      </a:r>
                      <a:r>
                        <a:rPr kumimoji="1" lang="en-US" altLang="ja-JP" sz="120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kumimoji="1" lang="en-US" altLang="ja-JP" sz="1200" dirty="0" smtClean="0">
                          <a:solidFill>
                            <a:schemeClr val="tx1"/>
                          </a:solidFill>
                        </a:rPr>
                        <a:t>minutes </a:t>
                      </a:r>
                      <a:r>
                        <a:rPr kumimoji="1" lang="ja-JP" altLang="en-US" sz="1200" dirty="0" smtClean="0">
                          <a:solidFill>
                            <a:schemeClr val="tx1"/>
                          </a:solidFill>
                        </a:rPr>
                        <a:t>（</a:t>
                      </a:r>
                      <a:r>
                        <a:rPr kumimoji="1" lang="en-US" altLang="ja-JP" sz="1200" dirty="0" smtClean="0">
                          <a:solidFill>
                            <a:schemeClr val="tx1"/>
                          </a:solidFill>
                        </a:rPr>
                        <a:t>No transit</a:t>
                      </a:r>
                      <a:r>
                        <a:rPr kumimoji="1" lang="ja-JP" altLang="en-US" sz="1200" dirty="0" smtClean="0">
                          <a:solidFill>
                            <a:schemeClr val="tx1"/>
                          </a:solidFill>
                        </a:rPr>
                        <a:t>）</a:t>
                      </a:r>
                      <a:r>
                        <a:rPr kumimoji="1" lang="en-US" altLang="ja-JP" sz="1200" dirty="0" smtClean="0">
                          <a:solidFill>
                            <a:schemeClr val="tx1"/>
                          </a:solidFill>
                        </a:rPr>
                        <a:t>,</a:t>
                      </a:r>
                      <a:r>
                        <a:rPr kumimoji="1" lang="ja-JP" altLang="en-US" sz="120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kumimoji="1" lang="en-US" altLang="ja-JP" sz="1200" dirty="0" smtClean="0">
                          <a:solidFill>
                            <a:schemeClr val="tx1"/>
                          </a:solidFill>
                        </a:rPr>
                        <a:t>Commuter Pass</a:t>
                      </a:r>
                      <a:r>
                        <a:rPr kumimoji="1" lang="ja-JP" altLang="en-US" sz="1200" dirty="0" smtClean="0">
                          <a:solidFill>
                            <a:schemeClr val="tx1"/>
                          </a:solidFill>
                        </a:rPr>
                        <a:t>：</a:t>
                      </a:r>
                      <a:r>
                        <a:rPr kumimoji="1" lang="en-US" altLang="ja-JP" sz="1200" dirty="0" smtClean="0">
                          <a:solidFill>
                            <a:schemeClr val="tx1"/>
                          </a:solidFill>
                        </a:rPr>
                        <a:t>2,160yen/month</a:t>
                      </a:r>
                      <a:r>
                        <a:rPr kumimoji="1" lang="ja-JP" altLang="en-US" sz="1200" dirty="0" smtClean="0">
                          <a:solidFill>
                            <a:schemeClr val="tx1"/>
                          </a:solidFill>
                        </a:rPr>
                        <a:t>（</a:t>
                      </a:r>
                      <a:r>
                        <a:rPr kumimoji="1" lang="en-US" altLang="ja-JP" sz="1200" dirty="0" smtClean="0">
                          <a:solidFill>
                            <a:schemeClr val="tx1"/>
                          </a:solidFill>
                        </a:rPr>
                        <a:t>Minami</a:t>
                      </a:r>
                      <a:r>
                        <a:rPr kumimoji="1" lang="en-US" altLang="ja-JP" sz="1200" baseline="0" dirty="0" smtClean="0">
                          <a:solidFill>
                            <a:schemeClr val="tx1"/>
                          </a:solidFill>
                        </a:rPr>
                        <a:t> Osawa Station on Keio Sagamihara Line ) </a:t>
                      </a:r>
                      <a:endParaRPr kumimoji="1" lang="en-US" altLang="ja-JP" sz="1200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267095">
                <a:tc>
                  <a:txBody>
                    <a:bodyPr/>
                    <a:lstStyle/>
                    <a:p>
                      <a:r>
                        <a:rPr kumimoji="1" lang="en-US" altLang="ja-JP" sz="1100" dirty="0" smtClean="0"/>
                        <a:t>Facilities</a:t>
                      </a:r>
                      <a:endParaRPr kumimoji="1" lang="ja-JP" alt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100" dirty="0" smtClean="0">
                          <a:solidFill>
                            <a:schemeClr val="tx1"/>
                          </a:solidFill>
                        </a:rPr>
                        <a:t>Bed, a</a:t>
                      </a:r>
                      <a:r>
                        <a:rPr kumimoji="1" lang="en-US" altLang="ja-JP" sz="1100" baseline="0" dirty="0" smtClean="0">
                          <a:solidFill>
                            <a:schemeClr val="tx1"/>
                          </a:solidFill>
                        </a:rPr>
                        <a:t> Set of Bedding (Comforter, Blanket, etc.), Pillow, Sheet, Desk, Chair, Refrigerator, Rice Cooker, Microwave</a:t>
                      </a:r>
                      <a:r>
                        <a:rPr kumimoji="1" lang="ja-JP" altLang="en-US" sz="110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kumimoji="1" lang="en-US" altLang="ja-JP" sz="1100" baseline="0" dirty="0" smtClean="0">
                          <a:solidFill>
                            <a:schemeClr val="tx1"/>
                          </a:solidFill>
                        </a:rPr>
                        <a:t>Oven and Air Conditioner</a:t>
                      </a:r>
                      <a:endParaRPr kumimoji="1" lang="en-US" altLang="ja-JP" sz="1100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292588">
                <a:tc>
                  <a:txBody>
                    <a:bodyPr/>
                    <a:lstStyle/>
                    <a:p>
                      <a:endParaRPr kumimoji="1" lang="ja-JP" alt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200" dirty="0" smtClean="0">
                          <a:solidFill>
                            <a:schemeClr val="tx1"/>
                          </a:solidFill>
                        </a:rPr>
                        <a:t>Coin-operated</a:t>
                      </a:r>
                      <a:r>
                        <a:rPr kumimoji="1" lang="en-US" altLang="ja-JP" sz="120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kumimoji="1" lang="en-US" altLang="ja-JP" sz="1200" dirty="0" smtClean="0">
                          <a:solidFill>
                            <a:schemeClr val="tx1"/>
                          </a:solidFill>
                        </a:rPr>
                        <a:t>Washing</a:t>
                      </a:r>
                      <a:r>
                        <a:rPr kumimoji="1" lang="en-US" altLang="ja-JP" sz="1200" baseline="0" dirty="0" smtClean="0">
                          <a:solidFill>
                            <a:schemeClr val="tx1"/>
                          </a:solidFill>
                        </a:rPr>
                        <a:t> Machine </a:t>
                      </a:r>
                      <a:r>
                        <a:rPr kumimoji="1" lang="ja-JP" altLang="en-US" sz="1200" dirty="0" smtClean="0">
                          <a:solidFill>
                            <a:schemeClr val="tx1"/>
                          </a:solidFill>
                        </a:rPr>
                        <a:t>（</a:t>
                      </a:r>
                      <a:r>
                        <a:rPr kumimoji="1" lang="en-US" altLang="ja-JP" sz="1200" dirty="0" smtClean="0">
                          <a:solidFill>
                            <a:schemeClr val="tx1"/>
                          </a:solidFill>
                        </a:rPr>
                        <a:t>200 yen/per time</a:t>
                      </a:r>
                      <a:r>
                        <a:rPr kumimoji="1" lang="ja-JP" altLang="en-US" sz="1200" dirty="0" smtClean="0">
                          <a:solidFill>
                            <a:schemeClr val="tx1"/>
                          </a:solidFill>
                        </a:rPr>
                        <a:t>）</a:t>
                      </a:r>
                      <a:r>
                        <a:rPr kumimoji="1" lang="en-US" altLang="ja-JP" sz="1200" dirty="0" smtClean="0">
                          <a:solidFill>
                            <a:schemeClr val="tx1"/>
                          </a:solidFill>
                        </a:rPr>
                        <a:t>,</a:t>
                      </a:r>
                      <a:r>
                        <a:rPr kumimoji="1" lang="en-US" altLang="ja-JP" sz="120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kumimoji="1" lang="en-US" altLang="ja-JP" sz="1200" dirty="0" smtClean="0">
                          <a:solidFill>
                            <a:schemeClr val="tx1"/>
                          </a:solidFill>
                        </a:rPr>
                        <a:t>Dryer </a:t>
                      </a:r>
                      <a:r>
                        <a:rPr kumimoji="1" lang="ja-JP" altLang="en-US" sz="1200" dirty="0" smtClean="0">
                          <a:solidFill>
                            <a:schemeClr val="tx1"/>
                          </a:solidFill>
                        </a:rPr>
                        <a:t>（</a:t>
                      </a:r>
                      <a:r>
                        <a:rPr kumimoji="1" lang="en-US" altLang="ja-JP" sz="1200" dirty="0" smtClean="0">
                          <a:solidFill>
                            <a:schemeClr val="tx1"/>
                          </a:solidFill>
                        </a:rPr>
                        <a:t>100 yen/15minutes</a:t>
                      </a:r>
                      <a:r>
                        <a:rPr kumimoji="1" lang="ja-JP" altLang="en-US" sz="1200" dirty="0" smtClean="0">
                          <a:solidFill>
                            <a:schemeClr val="tx1"/>
                          </a:solidFill>
                        </a:rPr>
                        <a:t>）</a:t>
                      </a:r>
                      <a:r>
                        <a:rPr kumimoji="1" lang="en-US" altLang="ja-JP" sz="1200" dirty="0" smtClean="0">
                          <a:solidFill>
                            <a:schemeClr val="tx1"/>
                          </a:solidFill>
                        </a:rPr>
                        <a:t>, </a:t>
                      </a:r>
                      <a:r>
                        <a:rPr kumimoji="1" lang="en-US" altLang="ja-JP" sz="1200" baseline="0" dirty="0" smtClean="0">
                          <a:solidFill>
                            <a:schemeClr val="tx1"/>
                          </a:solidFill>
                        </a:rPr>
                        <a:t>Internet (monthly subscription fee 5,000yen)</a:t>
                      </a:r>
                      <a:endParaRPr kumimoji="1" lang="ja-JP" alt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292588">
                <a:tc>
                  <a:txBody>
                    <a:bodyPr/>
                    <a:lstStyle/>
                    <a:p>
                      <a:r>
                        <a:rPr kumimoji="1" lang="en-US" altLang="ja-JP" sz="1100" dirty="0" smtClean="0"/>
                        <a:t>Utilities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dirty="0" smtClean="0">
                          <a:solidFill>
                            <a:schemeClr val="tx1"/>
                          </a:solidFill>
                        </a:rPr>
                        <a:t>Make</a:t>
                      </a:r>
                      <a:r>
                        <a:rPr kumimoji="1" lang="en-US" altLang="ja-JP" sz="1200" baseline="0" dirty="0" smtClean="0">
                          <a:solidFill>
                            <a:schemeClr val="tx1"/>
                          </a:solidFill>
                        </a:rPr>
                        <a:t> a contract with utilities companies and pay them each directly </a:t>
                      </a:r>
                      <a:r>
                        <a:rPr kumimoji="1" lang="en-US" altLang="ja-JP" sz="1200" dirty="0" smtClean="0">
                          <a:solidFill>
                            <a:schemeClr val="tx1"/>
                          </a:solidFill>
                        </a:rPr>
                        <a:t>(Electricity, Gas and Water)</a:t>
                      </a:r>
                    </a:p>
                  </a:txBody>
                  <a:tcPr/>
                </a:tc>
              </a:tr>
              <a:tr h="591384">
                <a:tc>
                  <a:txBody>
                    <a:bodyPr/>
                    <a:lstStyle/>
                    <a:p>
                      <a:r>
                        <a:rPr kumimoji="1" lang="en-US" altLang="ja-JP" sz="1100" dirty="0" smtClean="0"/>
                        <a:t>Notes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200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r>
                        <a:rPr kumimoji="1" lang="ja-JP" altLang="en-US" sz="1200" dirty="0" smtClean="0">
                          <a:solidFill>
                            <a:schemeClr val="tx1"/>
                          </a:solidFill>
                        </a:rPr>
                        <a:t>．　</a:t>
                      </a:r>
                      <a:r>
                        <a:rPr kumimoji="1" lang="en-US" altLang="ja-JP" sz="1200" dirty="0" smtClean="0">
                          <a:solidFill>
                            <a:schemeClr val="tx1"/>
                          </a:solidFill>
                        </a:rPr>
                        <a:t>Rent</a:t>
                      </a:r>
                      <a:r>
                        <a:rPr kumimoji="1" lang="en-US" altLang="ja-JP" sz="1200" baseline="0" dirty="0" smtClean="0">
                          <a:solidFill>
                            <a:schemeClr val="tx1"/>
                          </a:solidFill>
                        </a:rPr>
                        <a:t> for September 2017 and August 2018 will not be calculated on a per-diem basis even the student moves  in/out in the middle of the month. </a:t>
                      </a:r>
                    </a:p>
                    <a:p>
                      <a:r>
                        <a:rPr kumimoji="1" lang="en-US" altLang="ja-JP" sz="1200" dirty="0" smtClean="0">
                          <a:solidFill>
                            <a:schemeClr val="tx1"/>
                          </a:solidFill>
                        </a:rPr>
                        <a:t>2</a:t>
                      </a:r>
                      <a:r>
                        <a:rPr kumimoji="1" lang="ja-JP" altLang="en-US" sz="1200" dirty="0" smtClean="0">
                          <a:solidFill>
                            <a:schemeClr val="tx1"/>
                          </a:solidFill>
                        </a:rPr>
                        <a:t>．　</a:t>
                      </a:r>
                      <a:r>
                        <a:rPr kumimoji="1" lang="en-US" altLang="ja-JP" sz="1200" dirty="0" smtClean="0">
                          <a:solidFill>
                            <a:schemeClr val="tx1"/>
                          </a:solidFill>
                        </a:rPr>
                        <a:t>Available accommodation</a:t>
                      </a:r>
                      <a:r>
                        <a:rPr kumimoji="1" lang="en-US" altLang="ja-JP" sz="1200" baseline="0" dirty="0" smtClean="0">
                          <a:solidFill>
                            <a:schemeClr val="tx1"/>
                          </a:solidFill>
                        </a:rPr>
                        <a:t> may not be same as above, depending on arrangements.</a:t>
                      </a:r>
                      <a:endParaRPr kumimoji="1" lang="en-US" altLang="ja-JP" sz="1200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2" name="図 1" descr="スクリーンショット 2017-01-08 14.09.20.png"/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88816" y="548680"/>
            <a:ext cx="1944216" cy="1296144"/>
          </a:xfrm>
          <a:prstGeom prst="rect">
            <a:avLst/>
          </a:prstGeom>
        </p:spPr>
      </p:pic>
      <p:pic>
        <p:nvPicPr>
          <p:cNvPr id="3" name="図 2" descr="スクリーンショット 2017-01-08 14.09.36.png"/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7884368" y="548681"/>
            <a:ext cx="1080120" cy="2520280"/>
          </a:xfrm>
          <a:prstGeom prst="rect">
            <a:avLst/>
          </a:prstGeom>
        </p:spPr>
      </p:pic>
      <p:pic>
        <p:nvPicPr>
          <p:cNvPr id="5" name="図 4" descr="スクリーンショット 2017-01-08 14.09.56.png"/>
          <p:cNvPicPr>
            <a:picLocks noChangeAspect="1"/>
          </p:cNvPicPr>
          <p:nvPr/>
        </p:nvPicPr>
        <p:blipFill rotWithShape="1"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2033032" y="548680"/>
            <a:ext cx="1944216" cy="1296144"/>
          </a:xfrm>
          <a:prstGeom prst="rect">
            <a:avLst/>
          </a:prstGeom>
        </p:spPr>
      </p:pic>
      <p:pic>
        <p:nvPicPr>
          <p:cNvPr id="7" name="図 6" descr="スクリーンショット 2017-01-08 14.10.00.png"/>
          <p:cNvPicPr>
            <a:picLocks noChangeAspect="1"/>
          </p:cNvPicPr>
          <p:nvPr/>
        </p:nvPicPr>
        <p:blipFill rotWithShape="1"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3977248" y="548680"/>
            <a:ext cx="1944216" cy="1296144"/>
          </a:xfrm>
          <a:prstGeom prst="rect">
            <a:avLst/>
          </a:prstGeom>
        </p:spPr>
      </p:pic>
      <p:pic>
        <p:nvPicPr>
          <p:cNvPr id="8" name="図 7" descr="スクリーンショット 2017-01-08 14.10.03.png"/>
          <p:cNvPicPr>
            <a:picLocks noChangeAspect="1"/>
          </p:cNvPicPr>
          <p:nvPr/>
        </p:nvPicPr>
        <p:blipFill rotWithShape="1"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5921464" y="548680"/>
            <a:ext cx="1944216" cy="1296144"/>
          </a:xfrm>
          <a:prstGeom prst="rect">
            <a:avLst/>
          </a:prstGeom>
        </p:spPr>
      </p:pic>
      <p:pic>
        <p:nvPicPr>
          <p:cNvPr id="9" name="図 8" descr="スクリーンショット 2017-01-08 14.10.07.png"/>
          <p:cNvPicPr>
            <a:picLocks noChangeAspect="1"/>
          </p:cNvPicPr>
          <p:nvPr/>
        </p:nvPicPr>
        <p:blipFill rotWithShape="1">
          <a:blip r:embed="rId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88816" y="1772816"/>
            <a:ext cx="1944216" cy="1296144"/>
          </a:xfrm>
          <a:prstGeom prst="rect">
            <a:avLst/>
          </a:prstGeom>
        </p:spPr>
      </p:pic>
      <p:pic>
        <p:nvPicPr>
          <p:cNvPr id="10" name="図 9" descr="スクリーンショット 2017-01-08 14.10.10.png"/>
          <p:cNvPicPr>
            <a:picLocks noChangeAspect="1"/>
          </p:cNvPicPr>
          <p:nvPr/>
        </p:nvPicPr>
        <p:blipFill rotWithShape="1">
          <a:blip r:embed="rId8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2033032" y="1772816"/>
            <a:ext cx="1944215" cy="1296144"/>
          </a:xfrm>
          <a:prstGeom prst="rect">
            <a:avLst/>
          </a:prstGeom>
        </p:spPr>
      </p:pic>
      <p:pic>
        <p:nvPicPr>
          <p:cNvPr id="11" name="図 10" descr="スクリーンショット 2017-01-08 14.10.22.png"/>
          <p:cNvPicPr>
            <a:picLocks noChangeAspect="1"/>
          </p:cNvPicPr>
          <p:nvPr/>
        </p:nvPicPr>
        <p:blipFill rotWithShape="1">
          <a:blip r:embed="rId9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3977248" y="1772816"/>
            <a:ext cx="1944216" cy="1296144"/>
          </a:xfrm>
          <a:prstGeom prst="rect">
            <a:avLst/>
          </a:prstGeom>
        </p:spPr>
      </p:pic>
      <p:pic>
        <p:nvPicPr>
          <p:cNvPr id="13" name="図 12" descr="スクリーンショット 2017-01-08 14.10.19.png"/>
          <p:cNvPicPr>
            <a:picLocks noChangeAspect="1"/>
          </p:cNvPicPr>
          <p:nvPr/>
        </p:nvPicPr>
        <p:blipFill rotWithShape="1">
          <a:blip r:embed="rId10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5921464" y="1772816"/>
            <a:ext cx="1962904" cy="1296144"/>
          </a:xfrm>
          <a:prstGeom prst="rect">
            <a:avLst/>
          </a:prstGeom>
        </p:spPr>
      </p:pic>
      <p:sp>
        <p:nvSpPr>
          <p:cNvPr id="14" name="テキスト ボックス 13"/>
          <p:cNvSpPr txBox="1"/>
          <p:nvPr/>
        </p:nvSpPr>
        <p:spPr>
          <a:xfrm>
            <a:off x="8001370" y="108499"/>
            <a:ext cx="96894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200" b="1" dirty="0" smtClean="0">
                <a:solidFill>
                  <a:schemeClr val="bg1"/>
                </a:solidFill>
              </a:rPr>
              <a:t>Attachment</a:t>
            </a:r>
          </a:p>
          <a:p>
            <a:r>
              <a:rPr lang="ja-JP" altLang="en-US" sz="1200" b="1" dirty="0">
                <a:solidFill>
                  <a:schemeClr val="bg1"/>
                </a:solidFill>
              </a:rPr>
              <a:t>　</a:t>
            </a:r>
            <a:r>
              <a:rPr lang="ja-JP" altLang="en-US" sz="1200" b="1" dirty="0" smtClean="0">
                <a:solidFill>
                  <a:schemeClr val="bg1"/>
                </a:solidFill>
              </a:rPr>
              <a:t>　　</a:t>
            </a:r>
            <a:r>
              <a:rPr kumimoji="1" lang="ja-JP" altLang="en-US" sz="1200" b="1" dirty="0" smtClean="0">
                <a:solidFill>
                  <a:schemeClr val="bg1"/>
                </a:solidFill>
              </a:rPr>
              <a:t>　</a:t>
            </a:r>
            <a:r>
              <a:rPr kumimoji="1" lang="en-US" altLang="ja-JP" sz="1200" b="1" dirty="0" smtClean="0">
                <a:solidFill>
                  <a:schemeClr val="bg1"/>
                </a:solidFill>
              </a:rPr>
              <a:t> </a:t>
            </a:r>
            <a:r>
              <a:rPr kumimoji="1" lang="en-US" altLang="ja-JP" sz="1200" b="1" dirty="0" smtClean="0">
                <a:solidFill>
                  <a:schemeClr val="bg1"/>
                </a:solidFill>
              </a:rPr>
              <a:t>5-2</a:t>
            </a:r>
            <a:endParaRPr kumimoji="1" lang="ja-JP" altLang="en-US" sz="1200" b="1" dirty="0">
              <a:solidFill>
                <a:schemeClr val="bg1"/>
              </a:solidFill>
            </a:endParaRPr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167686" y="159023"/>
            <a:ext cx="783368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b="1" dirty="0">
                <a:solidFill>
                  <a:prstClr val="white"/>
                </a:solidFill>
              </a:rPr>
              <a:t>②</a:t>
            </a:r>
            <a:r>
              <a:rPr lang="en-US" altLang="ja-JP" b="1" dirty="0" smtClean="0">
                <a:solidFill>
                  <a:prstClr val="white"/>
                </a:solidFill>
              </a:rPr>
              <a:t>Housing Information (for  students who belong to </a:t>
            </a:r>
            <a:r>
              <a:rPr lang="en-US" altLang="ja-JP" sz="2400" b="1" dirty="0" smtClean="0">
                <a:solidFill>
                  <a:prstClr val="white"/>
                </a:solidFill>
              </a:rPr>
              <a:t>Miami Osawa</a:t>
            </a:r>
            <a:r>
              <a:rPr lang="en-US" altLang="ja-JP" b="1" dirty="0" smtClean="0">
                <a:solidFill>
                  <a:prstClr val="white"/>
                </a:solidFill>
              </a:rPr>
              <a:t> Campus)</a:t>
            </a:r>
            <a:endParaRPr lang="ja-JP" altLang="en-US" b="1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63851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07504" y="620688"/>
            <a:ext cx="1919264" cy="12745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003925" y="581528"/>
            <a:ext cx="1948054" cy="12936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07504" y="1848567"/>
            <a:ext cx="1919264" cy="1274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060598" y="585993"/>
            <a:ext cx="1943327" cy="12904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995982" y="1834803"/>
            <a:ext cx="1985059" cy="13182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035613" y="1844824"/>
            <a:ext cx="1977157" cy="13129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" name="図 13" descr="002169_002.jpeg"/>
          <p:cNvPicPr>
            <a:picLocks noChangeAspect="1"/>
          </p:cNvPicPr>
          <p:nvPr/>
        </p:nvPicPr>
        <p:blipFill rotWithShape="1">
          <a:blip r:embed="rId8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5940152" y="620688"/>
            <a:ext cx="3024336" cy="2520280"/>
          </a:xfrm>
          <a:prstGeom prst="rect">
            <a:avLst/>
          </a:prstGeom>
        </p:spPr>
      </p:pic>
      <p:graphicFrame>
        <p:nvGraphicFramePr>
          <p:cNvPr id="11" name="表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00118284"/>
              </p:ext>
            </p:extLst>
          </p:nvPr>
        </p:nvGraphicFramePr>
        <p:xfrm>
          <a:off x="179870" y="3183280"/>
          <a:ext cx="8712968" cy="3674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74428"/>
                <a:gridCol w="6838540"/>
              </a:tblGrid>
              <a:tr h="241768">
                <a:tc>
                  <a:txBody>
                    <a:bodyPr/>
                    <a:lstStyle/>
                    <a:p>
                      <a:r>
                        <a:rPr kumimoji="1" lang="en-US" altLang="ja-JP" sz="1100" b="0" dirty="0" smtClean="0">
                          <a:solidFill>
                            <a:schemeClr val="tx1"/>
                          </a:solidFill>
                        </a:rPr>
                        <a:t>Closest</a:t>
                      </a:r>
                      <a:r>
                        <a:rPr kumimoji="1" lang="en-US" altLang="ja-JP" sz="1100" b="0" baseline="0" dirty="0" smtClean="0">
                          <a:solidFill>
                            <a:schemeClr val="tx1"/>
                          </a:solidFill>
                        </a:rPr>
                        <a:t> Station</a:t>
                      </a:r>
                      <a:endParaRPr kumimoji="1" lang="ja-JP" altLang="en-US" sz="11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100" b="0" dirty="0" smtClean="0">
                          <a:solidFill>
                            <a:schemeClr val="tx1"/>
                          </a:solidFill>
                        </a:rPr>
                        <a:t>Hachioji</a:t>
                      </a:r>
                      <a:r>
                        <a:rPr kumimoji="1" lang="en-US" altLang="ja-JP" sz="1100" b="0" baseline="0" dirty="0" smtClean="0">
                          <a:solidFill>
                            <a:schemeClr val="tx1"/>
                          </a:solidFill>
                        </a:rPr>
                        <a:t> Station (9 minutes’ walk)</a:t>
                      </a:r>
                      <a:endParaRPr kumimoji="1" lang="en-US" altLang="ja-JP" sz="1100" b="0" dirty="0" smtClean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249020">
                <a:tc>
                  <a:txBody>
                    <a:bodyPr/>
                    <a:lstStyle/>
                    <a:p>
                      <a:r>
                        <a:rPr kumimoji="1" lang="en-US" altLang="ja-JP" sz="1100" dirty="0" smtClean="0">
                          <a:solidFill>
                            <a:schemeClr val="tx1"/>
                          </a:solidFill>
                        </a:rPr>
                        <a:t>Address</a:t>
                      </a:r>
                      <a:endParaRPr kumimoji="1" lang="ja-JP" alt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100" dirty="0" smtClean="0">
                          <a:solidFill>
                            <a:schemeClr val="tx1"/>
                          </a:solidFill>
                        </a:rPr>
                        <a:t>Tera-machi,</a:t>
                      </a:r>
                      <a:r>
                        <a:rPr kumimoji="1" lang="en-US" altLang="ja-JP" sz="1100" baseline="0" dirty="0" smtClean="0">
                          <a:solidFill>
                            <a:schemeClr val="tx1"/>
                          </a:solidFill>
                        </a:rPr>
                        <a:t> Hachioji-shi, Tokyo</a:t>
                      </a:r>
                      <a:endParaRPr kumimoji="1" lang="en-US" altLang="ja-JP" sz="1100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249020">
                <a:tc>
                  <a:txBody>
                    <a:bodyPr/>
                    <a:lstStyle/>
                    <a:p>
                      <a:r>
                        <a:rPr kumimoji="1" lang="en-US" altLang="ja-JP" sz="1100" dirty="0" smtClean="0">
                          <a:solidFill>
                            <a:schemeClr val="tx1"/>
                          </a:solidFill>
                        </a:rPr>
                        <a:t>Monthly Rent</a:t>
                      </a:r>
                      <a:endParaRPr kumimoji="1" lang="ja-JP" alt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100" dirty="0" smtClean="0">
                          <a:solidFill>
                            <a:schemeClr val="tx1"/>
                          </a:solidFill>
                        </a:rPr>
                        <a:t>60,000 yen</a:t>
                      </a:r>
                      <a:endParaRPr kumimoji="1" lang="ja-JP" alt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249020">
                <a:tc>
                  <a:txBody>
                    <a:bodyPr/>
                    <a:lstStyle/>
                    <a:p>
                      <a:r>
                        <a:rPr kumimoji="1" lang="en-US" altLang="ja-JP" sz="1100" dirty="0" smtClean="0">
                          <a:solidFill>
                            <a:schemeClr val="tx1"/>
                          </a:solidFill>
                        </a:rPr>
                        <a:t>Term of the Contract</a:t>
                      </a:r>
                      <a:endParaRPr kumimoji="1" lang="ja-JP" alt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100" dirty="0" smtClean="0">
                          <a:solidFill>
                            <a:schemeClr val="tx1"/>
                          </a:solidFill>
                        </a:rPr>
                        <a:t>September 1, 2017 to August 31, 2018 </a:t>
                      </a:r>
                      <a:r>
                        <a:rPr kumimoji="1" lang="ja-JP" altLang="en-US" sz="1100" dirty="0" smtClean="0">
                          <a:solidFill>
                            <a:schemeClr val="tx1"/>
                          </a:solidFill>
                        </a:rPr>
                        <a:t>（</a:t>
                      </a:r>
                      <a:r>
                        <a:rPr kumimoji="1" lang="en-US" altLang="ja-JP" sz="1100" dirty="0" smtClean="0">
                          <a:solidFill>
                            <a:schemeClr val="tx1"/>
                          </a:solidFill>
                        </a:rPr>
                        <a:t>The contract cannot be cancelled </a:t>
                      </a:r>
                      <a:r>
                        <a:rPr kumimoji="1" lang="en-US" altLang="ja-JP" sz="1100" baseline="0" dirty="0" smtClean="0">
                          <a:solidFill>
                            <a:schemeClr val="tx1"/>
                          </a:solidFill>
                        </a:rPr>
                        <a:t> in the middle of the term.</a:t>
                      </a:r>
                      <a:r>
                        <a:rPr kumimoji="1" lang="ja-JP" altLang="en-US" sz="1100" dirty="0" smtClean="0">
                          <a:solidFill>
                            <a:schemeClr val="tx1"/>
                          </a:solidFill>
                        </a:rPr>
                        <a:t>）</a:t>
                      </a:r>
                      <a:endParaRPr kumimoji="1" lang="ja-JP" alt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249020">
                <a:tc>
                  <a:txBody>
                    <a:bodyPr/>
                    <a:lstStyle/>
                    <a:p>
                      <a:r>
                        <a:rPr kumimoji="1" lang="en-US" altLang="ja-JP" sz="1100" dirty="0" smtClean="0">
                          <a:solidFill>
                            <a:schemeClr val="tx1"/>
                          </a:solidFill>
                        </a:rPr>
                        <a:t>Type of the room</a:t>
                      </a:r>
                      <a:endParaRPr kumimoji="1" lang="ja-JP" alt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100" dirty="0" smtClean="0">
                          <a:solidFill>
                            <a:schemeClr val="tx1"/>
                          </a:solidFill>
                        </a:rPr>
                        <a:t>Single (1 person)</a:t>
                      </a:r>
                      <a:r>
                        <a:rPr kumimoji="1" lang="ja-JP" altLang="en-US" sz="1100" dirty="0" smtClean="0">
                          <a:solidFill>
                            <a:schemeClr val="tx1"/>
                          </a:solidFill>
                        </a:rPr>
                        <a:t>　</a:t>
                      </a:r>
                      <a:r>
                        <a:rPr kumimoji="1" lang="en-US" altLang="ja-JP" sz="1100" dirty="0" smtClean="0">
                          <a:solidFill>
                            <a:schemeClr val="tx1"/>
                          </a:solidFill>
                        </a:rPr>
                        <a:t>/1R</a:t>
                      </a:r>
                      <a:r>
                        <a:rPr kumimoji="1" lang="ja-JP" altLang="en-US" sz="1100" dirty="0" smtClean="0">
                          <a:solidFill>
                            <a:schemeClr val="tx1"/>
                          </a:solidFill>
                        </a:rPr>
                        <a:t>（</a:t>
                      </a:r>
                      <a:r>
                        <a:rPr kumimoji="1" lang="en-US" altLang="ja-JP" sz="1100" dirty="0" smtClean="0">
                          <a:solidFill>
                            <a:schemeClr val="tx1"/>
                          </a:solidFill>
                        </a:rPr>
                        <a:t>10.94㎡</a:t>
                      </a:r>
                      <a:r>
                        <a:rPr kumimoji="1" lang="ja-JP" altLang="en-US" sz="1100" dirty="0" smtClean="0">
                          <a:solidFill>
                            <a:schemeClr val="tx1"/>
                          </a:solidFill>
                        </a:rPr>
                        <a:t>）</a:t>
                      </a:r>
                      <a:endParaRPr kumimoji="1" lang="ja-JP" alt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504800">
                <a:tc>
                  <a:txBody>
                    <a:bodyPr/>
                    <a:lstStyle/>
                    <a:p>
                      <a:r>
                        <a:rPr kumimoji="1" lang="en-US" altLang="ja-JP" sz="1100" dirty="0" smtClean="0">
                          <a:solidFill>
                            <a:schemeClr val="tx1"/>
                          </a:solidFill>
                        </a:rPr>
                        <a:t>Commuting time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100" dirty="0" smtClean="0">
                          <a:solidFill>
                            <a:schemeClr val="tx1"/>
                          </a:solidFill>
                        </a:rPr>
                        <a:t>4 minutes</a:t>
                      </a:r>
                      <a:r>
                        <a:rPr kumimoji="1" lang="ja-JP" altLang="en-US" sz="1100" dirty="0" smtClean="0">
                          <a:solidFill>
                            <a:schemeClr val="tx1"/>
                          </a:solidFill>
                        </a:rPr>
                        <a:t>（</a:t>
                      </a:r>
                      <a:r>
                        <a:rPr kumimoji="1" lang="en-US" altLang="ja-JP" sz="1100" dirty="0" smtClean="0">
                          <a:solidFill>
                            <a:schemeClr val="tx1"/>
                          </a:solidFill>
                        </a:rPr>
                        <a:t>No transit</a:t>
                      </a:r>
                      <a:r>
                        <a:rPr kumimoji="1" lang="ja-JP" altLang="en-US" sz="1100" dirty="0" smtClean="0">
                          <a:solidFill>
                            <a:schemeClr val="tx1"/>
                          </a:solidFill>
                        </a:rPr>
                        <a:t>）</a:t>
                      </a:r>
                      <a:r>
                        <a:rPr kumimoji="1" lang="en-US" altLang="ja-JP" sz="1100" dirty="0" smtClean="0">
                          <a:solidFill>
                            <a:schemeClr val="tx1"/>
                          </a:solidFill>
                        </a:rPr>
                        <a:t>, Commuter Pass</a:t>
                      </a:r>
                      <a:r>
                        <a:rPr kumimoji="1" lang="ja-JP" altLang="en-US" sz="1100" dirty="0" smtClean="0">
                          <a:solidFill>
                            <a:schemeClr val="tx1"/>
                          </a:solidFill>
                        </a:rPr>
                        <a:t>：</a:t>
                      </a:r>
                      <a:endParaRPr kumimoji="1" lang="en-US" altLang="ja-JP" sz="1100" dirty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kumimoji="1" lang="en-US" altLang="ja-JP" sz="1100" dirty="0" smtClean="0">
                          <a:solidFill>
                            <a:schemeClr val="tx1"/>
                          </a:solidFill>
                        </a:rPr>
                        <a:t>3,330 yen/month</a:t>
                      </a:r>
                      <a:r>
                        <a:rPr kumimoji="1" lang="ja-JP" altLang="en-US" sz="1100" dirty="0" smtClean="0">
                          <a:solidFill>
                            <a:schemeClr val="tx1"/>
                          </a:solidFill>
                        </a:rPr>
                        <a:t>（</a:t>
                      </a:r>
                      <a:r>
                        <a:rPr kumimoji="1" lang="en-US" altLang="ja-JP" sz="1100" dirty="0" smtClean="0">
                          <a:solidFill>
                            <a:schemeClr val="tx1"/>
                          </a:solidFill>
                        </a:rPr>
                        <a:t>Kita-Hachioji</a:t>
                      </a:r>
                      <a:r>
                        <a:rPr kumimoji="1" lang="en-US" altLang="ja-JP" sz="1100" baseline="0" dirty="0" smtClean="0">
                          <a:solidFill>
                            <a:schemeClr val="tx1"/>
                          </a:solidFill>
                        </a:rPr>
                        <a:t> Station on JR Hachiko Line ) or 2,880 yen/month (Toyoda station on JR Chuo Line</a:t>
                      </a:r>
                      <a:r>
                        <a:rPr kumimoji="1" lang="ja-JP" altLang="en-US" sz="1100" dirty="0" smtClean="0">
                          <a:solidFill>
                            <a:schemeClr val="tx1"/>
                          </a:solidFill>
                        </a:rPr>
                        <a:t>）</a:t>
                      </a:r>
                      <a:endParaRPr kumimoji="1" lang="ja-JP" alt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65218">
                <a:tc>
                  <a:txBody>
                    <a:bodyPr/>
                    <a:lstStyle/>
                    <a:p>
                      <a:r>
                        <a:rPr kumimoji="1" lang="en-US" altLang="ja-JP" sz="1100" dirty="0" smtClean="0">
                          <a:solidFill>
                            <a:schemeClr val="tx1"/>
                          </a:solidFill>
                        </a:rPr>
                        <a:t>Facilities</a:t>
                      </a:r>
                      <a:endParaRPr kumimoji="1" lang="ja-JP" alt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100" dirty="0" smtClean="0">
                          <a:solidFill>
                            <a:schemeClr val="tx1"/>
                          </a:solidFill>
                        </a:rPr>
                        <a:t>A</a:t>
                      </a:r>
                      <a:r>
                        <a:rPr kumimoji="1" lang="en-US" altLang="ja-JP" sz="1100" baseline="0" dirty="0" smtClean="0">
                          <a:solidFill>
                            <a:schemeClr val="tx1"/>
                          </a:solidFill>
                        </a:rPr>
                        <a:t> set of Bedding (Comforter, Blanket, etc.), Bed, Pillow, Sheet, Desk, Chair, Refrigerator, Rice Cooker, Microwave</a:t>
                      </a:r>
                      <a:r>
                        <a:rPr kumimoji="1" lang="ja-JP" altLang="en-US" sz="110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kumimoji="1" lang="en-US" altLang="ja-JP" sz="1100" baseline="0" dirty="0" smtClean="0">
                          <a:solidFill>
                            <a:schemeClr val="tx1"/>
                          </a:solidFill>
                        </a:rPr>
                        <a:t>Oven and Air Conditioner</a:t>
                      </a:r>
                      <a:endParaRPr kumimoji="1" lang="en-US" altLang="ja-JP" sz="1100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249020">
                <a:tc>
                  <a:txBody>
                    <a:bodyPr/>
                    <a:lstStyle/>
                    <a:p>
                      <a:endParaRPr kumimoji="1" lang="ja-JP" alt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100" dirty="0" smtClean="0">
                          <a:solidFill>
                            <a:schemeClr val="tx1"/>
                          </a:solidFill>
                        </a:rPr>
                        <a:t>Coin-operated Washing</a:t>
                      </a:r>
                      <a:r>
                        <a:rPr kumimoji="1" lang="en-US" altLang="ja-JP" sz="1100" baseline="0" dirty="0" smtClean="0">
                          <a:solidFill>
                            <a:schemeClr val="tx1"/>
                          </a:solidFill>
                        </a:rPr>
                        <a:t> Machine </a:t>
                      </a:r>
                      <a:r>
                        <a:rPr kumimoji="1" lang="ja-JP" altLang="en-US" sz="1100" dirty="0" smtClean="0">
                          <a:solidFill>
                            <a:schemeClr val="tx1"/>
                          </a:solidFill>
                        </a:rPr>
                        <a:t>（</a:t>
                      </a:r>
                      <a:r>
                        <a:rPr kumimoji="1" lang="en-US" altLang="ja-JP" sz="1100" dirty="0" smtClean="0">
                          <a:solidFill>
                            <a:schemeClr val="tx1"/>
                          </a:solidFill>
                        </a:rPr>
                        <a:t>200 yen/per time</a:t>
                      </a:r>
                      <a:r>
                        <a:rPr kumimoji="1" lang="ja-JP" altLang="en-US" sz="1100" dirty="0" smtClean="0">
                          <a:solidFill>
                            <a:schemeClr val="tx1"/>
                          </a:solidFill>
                        </a:rPr>
                        <a:t>）</a:t>
                      </a:r>
                      <a:r>
                        <a:rPr kumimoji="1" lang="en-US" altLang="ja-JP" sz="1100" dirty="0" smtClean="0">
                          <a:solidFill>
                            <a:schemeClr val="tx1"/>
                          </a:solidFill>
                        </a:rPr>
                        <a:t>,</a:t>
                      </a:r>
                      <a:r>
                        <a:rPr kumimoji="1" lang="en-US" altLang="ja-JP" sz="110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kumimoji="1" lang="en-US" altLang="ja-JP" sz="1100" dirty="0" smtClean="0">
                          <a:solidFill>
                            <a:schemeClr val="tx1"/>
                          </a:solidFill>
                        </a:rPr>
                        <a:t>Dryer </a:t>
                      </a:r>
                      <a:r>
                        <a:rPr kumimoji="1" lang="ja-JP" altLang="en-US" sz="1100" dirty="0" smtClean="0">
                          <a:solidFill>
                            <a:schemeClr val="tx1"/>
                          </a:solidFill>
                        </a:rPr>
                        <a:t>（</a:t>
                      </a:r>
                      <a:r>
                        <a:rPr kumimoji="1" lang="en-US" altLang="ja-JP" sz="1100" dirty="0" smtClean="0">
                          <a:solidFill>
                            <a:schemeClr val="tx1"/>
                          </a:solidFill>
                        </a:rPr>
                        <a:t>100 yen/15minutes</a:t>
                      </a:r>
                      <a:r>
                        <a:rPr kumimoji="1" lang="ja-JP" altLang="en-US" sz="1100" dirty="0" smtClean="0">
                          <a:solidFill>
                            <a:schemeClr val="tx1"/>
                          </a:solidFill>
                        </a:rPr>
                        <a:t>）</a:t>
                      </a:r>
                      <a:r>
                        <a:rPr kumimoji="1" lang="en-US" altLang="ja-JP" sz="1100" dirty="0" smtClean="0">
                          <a:solidFill>
                            <a:schemeClr val="tx1"/>
                          </a:solidFill>
                        </a:rPr>
                        <a:t>, </a:t>
                      </a:r>
                      <a:r>
                        <a:rPr kumimoji="1" lang="en-US" altLang="ja-JP" sz="1100" baseline="0" dirty="0" smtClean="0">
                          <a:solidFill>
                            <a:schemeClr val="tx1"/>
                          </a:solidFill>
                        </a:rPr>
                        <a:t>Internet (monthly subscription fee 5,000yen)</a:t>
                      </a:r>
                      <a:endParaRPr kumimoji="1" lang="ja-JP" alt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249020">
                <a:tc>
                  <a:txBody>
                    <a:bodyPr/>
                    <a:lstStyle/>
                    <a:p>
                      <a:r>
                        <a:rPr kumimoji="1" lang="en-US" altLang="ja-JP" sz="1100" dirty="0" smtClean="0">
                          <a:solidFill>
                            <a:schemeClr val="tx1"/>
                          </a:solidFill>
                        </a:rPr>
                        <a:t>Utilities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100" dirty="0" smtClean="0">
                          <a:solidFill>
                            <a:schemeClr val="tx1"/>
                          </a:solidFill>
                        </a:rPr>
                        <a:t>Make</a:t>
                      </a:r>
                      <a:r>
                        <a:rPr kumimoji="1" lang="en-US" altLang="ja-JP" sz="1100" baseline="0" dirty="0" smtClean="0">
                          <a:solidFill>
                            <a:schemeClr val="tx1"/>
                          </a:solidFill>
                        </a:rPr>
                        <a:t> a contract with utilities companies and pay them each directly </a:t>
                      </a:r>
                      <a:r>
                        <a:rPr kumimoji="1" lang="en-US" altLang="ja-JP" sz="1100" dirty="0" smtClean="0">
                          <a:solidFill>
                            <a:schemeClr val="tx1"/>
                          </a:solidFill>
                        </a:rPr>
                        <a:t>(Electricity, Gas and Water)</a:t>
                      </a:r>
                    </a:p>
                  </a:txBody>
                  <a:tcPr/>
                </a:tc>
              </a:tr>
              <a:tr h="648534">
                <a:tc>
                  <a:txBody>
                    <a:bodyPr/>
                    <a:lstStyle/>
                    <a:p>
                      <a:r>
                        <a:rPr kumimoji="1" lang="en-US" altLang="ja-JP" sz="1100" dirty="0" smtClean="0">
                          <a:solidFill>
                            <a:schemeClr val="tx1"/>
                          </a:solidFill>
                        </a:rPr>
                        <a:t>Notes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100" dirty="0" smtClean="0">
                          <a:solidFill>
                            <a:schemeClr val="tx1"/>
                          </a:solidFill>
                        </a:rPr>
                        <a:t>１．　</a:t>
                      </a:r>
                      <a:r>
                        <a:rPr kumimoji="1" lang="en-US" altLang="ja-JP" sz="1100" dirty="0" smtClean="0">
                          <a:solidFill>
                            <a:schemeClr val="tx1"/>
                          </a:solidFill>
                        </a:rPr>
                        <a:t>Above</a:t>
                      </a:r>
                      <a:r>
                        <a:rPr kumimoji="1" lang="en-US" altLang="ja-JP" sz="1100" baseline="0" dirty="0" smtClean="0">
                          <a:solidFill>
                            <a:schemeClr val="tx1"/>
                          </a:solidFill>
                        </a:rPr>
                        <a:t> housing is located by the train tracks. It may be noisy when the train passes by.</a:t>
                      </a:r>
                      <a:endParaRPr kumimoji="1" lang="en-US" altLang="ja-JP" sz="1100" dirty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kumimoji="1" lang="ja-JP" altLang="en-US" sz="1100" dirty="0" smtClean="0">
                          <a:solidFill>
                            <a:schemeClr val="tx1"/>
                          </a:solidFill>
                        </a:rPr>
                        <a:t>２．　</a:t>
                      </a:r>
                      <a:r>
                        <a:rPr kumimoji="1" lang="en-US" altLang="ja-JP" sz="1100" dirty="0" smtClean="0">
                          <a:solidFill>
                            <a:schemeClr val="tx1"/>
                          </a:solidFill>
                        </a:rPr>
                        <a:t>Rent</a:t>
                      </a:r>
                      <a:r>
                        <a:rPr kumimoji="1" lang="en-US" altLang="ja-JP" sz="1100" baseline="0" dirty="0" smtClean="0">
                          <a:solidFill>
                            <a:schemeClr val="tx1"/>
                          </a:solidFill>
                        </a:rPr>
                        <a:t> for September 2017 and August 2018 will not be calculated on a per-diem basis even the student moves  </a:t>
                      </a:r>
                    </a:p>
                    <a:p>
                      <a:r>
                        <a:rPr kumimoji="1" lang="en-US" altLang="ja-JP" sz="1100" baseline="0" dirty="0" smtClean="0">
                          <a:solidFill>
                            <a:schemeClr val="tx1"/>
                          </a:solidFill>
                        </a:rPr>
                        <a:t>         in/out in the middle of the month. </a:t>
                      </a:r>
                    </a:p>
                    <a:p>
                      <a:r>
                        <a:rPr kumimoji="1" lang="ja-JP" altLang="en-US" sz="1100" dirty="0" smtClean="0">
                          <a:solidFill>
                            <a:schemeClr val="tx1"/>
                          </a:solidFill>
                        </a:rPr>
                        <a:t>３．　</a:t>
                      </a:r>
                      <a:r>
                        <a:rPr kumimoji="1" lang="en-US" altLang="ja-JP" sz="1100" dirty="0" smtClean="0">
                          <a:solidFill>
                            <a:schemeClr val="tx1"/>
                          </a:solidFill>
                        </a:rPr>
                        <a:t>Accommodation</a:t>
                      </a:r>
                      <a:r>
                        <a:rPr kumimoji="1" lang="en-US" altLang="ja-JP" sz="1100" baseline="0" dirty="0" smtClean="0">
                          <a:solidFill>
                            <a:schemeClr val="tx1"/>
                          </a:solidFill>
                        </a:rPr>
                        <a:t> may not be same as above, depending on arrangements.</a:t>
                      </a:r>
                      <a:endParaRPr kumimoji="1" lang="en-US" altLang="ja-JP" sz="1100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2" name="テキスト ボックス 11"/>
          <p:cNvSpPr txBox="1"/>
          <p:nvPr/>
        </p:nvSpPr>
        <p:spPr>
          <a:xfrm>
            <a:off x="167686" y="159023"/>
            <a:ext cx="668208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b="1" dirty="0">
                <a:solidFill>
                  <a:prstClr val="white"/>
                </a:solidFill>
              </a:rPr>
              <a:t>③</a:t>
            </a:r>
            <a:r>
              <a:rPr lang="en-US" altLang="ja-JP" b="1" dirty="0" smtClean="0">
                <a:solidFill>
                  <a:prstClr val="white"/>
                </a:solidFill>
              </a:rPr>
              <a:t>Housing Information (for  students who belong to </a:t>
            </a:r>
            <a:r>
              <a:rPr lang="en-US" altLang="ja-JP" sz="2400" b="1" dirty="0" smtClean="0">
                <a:solidFill>
                  <a:prstClr val="white"/>
                </a:solidFill>
              </a:rPr>
              <a:t>Hino</a:t>
            </a:r>
            <a:r>
              <a:rPr lang="en-US" altLang="ja-JP" b="1" dirty="0" smtClean="0">
                <a:solidFill>
                  <a:prstClr val="white"/>
                </a:solidFill>
              </a:rPr>
              <a:t> Campus)</a:t>
            </a:r>
            <a:endParaRPr lang="ja-JP" altLang="en-US" b="1" dirty="0">
              <a:solidFill>
                <a:prstClr val="white"/>
              </a:solidFill>
            </a:endParaRPr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8001370" y="108499"/>
            <a:ext cx="96894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200" b="1" dirty="0" smtClean="0">
                <a:solidFill>
                  <a:schemeClr val="bg1"/>
                </a:solidFill>
              </a:rPr>
              <a:t>Attachment</a:t>
            </a:r>
          </a:p>
          <a:p>
            <a:r>
              <a:rPr lang="ja-JP" altLang="en-US" sz="1200" b="1" dirty="0">
                <a:solidFill>
                  <a:schemeClr val="bg1"/>
                </a:solidFill>
              </a:rPr>
              <a:t>　</a:t>
            </a:r>
            <a:r>
              <a:rPr lang="ja-JP" altLang="en-US" sz="1200" b="1" dirty="0" smtClean="0">
                <a:solidFill>
                  <a:schemeClr val="bg1"/>
                </a:solidFill>
              </a:rPr>
              <a:t>　　</a:t>
            </a:r>
            <a:r>
              <a:rPr kumimoji="1" lang="ja-JP" altLang="en-US" sz="1200" b="1" dirty="0" smtClean="0">
                <a:solidFill>
                  <a:schemeClr val="bg1"/>
                </a:solidFill>
              </a:rPr>
              <a:t>　</a:t>
            </a:r>
            <a:r>
              <a:rPr kumimoji="1" lang="en-US" altLang="ja-JP" sz="1200" b="1" dirty="0" smtClean="0">
                <a:solidFill>
                  <a:schemeClr val="bg1"/>
                </a:solidFill>
              </a:rPr>
              <a:t> </a:t>
            </a:r>
            <a:r>
              <a:rPr kumimoji="1" lang="en-US" altLang="ja-JP" sz="1200" b="1" dirty="0" smtClean="0">
                <a:solidFill>
                  <a:schemeClr val="bg1"/>
                </a:solidFill>
              </a:rPr>
              <a:t>5-2</a:t>
            </a:r>
            <a:endParaRPr kumimoji="1" lang="ja-JP" altLang="en-US" sz="1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255649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981876" y="657819"/>
            <a:ext cx="1825352" cy="12121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830602" y="657819"/>
            <a:ext cx="1800200" cy="11954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630802" y="657819"/>
            <a:ext cx="1785392" cy="1185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4" name="Picture 6"/>
          <p:cNvPicPr>
            <a:picLocks noChangeAspect="1" noChangeArrowheads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79512" y="1794694"/>
            <a:ext cx="1847593" cy="12269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5" name="Picture 7"/>
          <p:cNvPicPr>
            <a:picLocks noChangeAspect="1" noChangeArrowheads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027106" y="1814015"/>
            <a:ext cx="1803496" cy="11976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6" name="Picture 8"/>
          <p:cNvPicPr>
            <a:picLocks noChangeAspect="1" noChangeArrowheads="1"/>
          </p:cNvPicPr>
          <p:nvPr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802202" y="1809531"/>
            <a:ext cx="1928176" cy="12804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7" name="Picture 9"/>
          <p:cNvPicPr>
            <a:picLocks noChangeAspect="1" noChangeArrowheads="1"/>
          </p:cNvPicPr>
          <p:nvPr/>
        </p:nvPicPr>
        <p:blipFill>
          <a:blip r:embed="rId8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 rot="10800000" flipV="1">
            <a:off x="5645386" y="1853919"/>
            <a:ext cx="1801186" cy="11960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9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79512" y="654548"/>
            <a:ext cx="1793678" cy="11401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図 11" descr="00000.jpeg"/>
          <p:cNvPicPr>
            <a:picLocks noChangeAspect="1"/>
          </p:cNvPicPr>
          <p:nvPr/>
        </p:nvPicPr>
        <p:blipFill rotWithShape="1">
          <a:blip r:embed="rId10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7452320" y="620688"/>
            <a:ext cx="1512168" cy="2448272"/>
          </a:xfrm>
          <a:prstGeom prst="rect">
            <a:avLst/>
          </a:prstGeom>
        </p:spPr>
      </p:pic>
      <p:sp>
        <p:nvSpPr>
          <p:cNvPr id="14" name="テキスト ボックス 13"/>
          <p:cNvSpPr txBox="1"/>
          <p:nvPr/>
        </p:nvSpPr>
        <p:spPr>
          <a:xfrm>
            <a:off x="321024" y="152054"/>
            <a:ext cx="719479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b="1" dirty="0" smtClean="0">
                <a:solidFill>
                  <a:prstClr val="white"/>
                </a:solidFill>
              </a:rPr>
              <a:t>④</a:t>
            </a:r>
            <a:r>
              <a:rPr lang="en-US" altLang="ja-JP" b="1" dirty="0" smtClean="0">
                <a:solidFill>
                  <a:prstClr val="white"/>
                </a:solidFill>
              </a:rPr>
              <a:t>Housing </a:t>
            </a:r>
            <a:r>
              <a:rPr lang="en-US" altLang="ja-JP" b="1" dirty="0">
                <a:solidFill>
                  <a:prstClr val="white"/>
                </a:solidFill>
              </a:rPr>
              <a:t>Information (for  students who belong to </a:t>
            </a:r>
            <a:r>
              <a:rPr lang="en-US" altLang="ja-JP" sz="2400" b="1" dirty="0" smtClean="0">
                <a:solidFill>
                  <a:prstClr val="white"/>
                </a:solidFill>
              </a:rPr>
              <a:t>Arakawa</a:t>
            </a:r>
            <a:r>
              <a:rPr lang="en-US" altLang="ja-JP" b="1" dirty="0" smtClean="0">
                <a:solidFill>
                  <a:prstClr val="white"/>
                </a:solidFill>
              </a:rPr>
              <a:t> Campus)</a:t>
            </a:r>
            <a:endParaRPr lang="ja-JP" altLang="en-US" b="1" dirty="0">
              <a:solidFill>
                <a:prstClr val="white"/>
              </a:solidFill>
            </a:endParaRPr>
          </a:p>
        </p:txBody>
      </p:sp>
      <p:graphicFrame>
        <p:nvGraphicFramePr>
          <p:cNvPr id="16" name="表 1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2388552"/>
              </p:ext>
            </p:extLst>
          </p:nvPr>
        </p:nvGraphicFramePr>
        <p:xfrm>
          <a:off x="286194" y="3077517"/>
          <a:ext cx="8583915" cy="342539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43155"/>
                <a:gridCol w="6840760"/>
              </a:tblGrid>
              <a:tr h="344626">
                <a:tc>
                  <a:txBody>
                    <a:bodyPr/>
                    <a:lstStyle/>
                    <a:p>
                      <a:r>
                        <a:rPr kumimoji="1" lang="en-US" altLang="ja-JP" sz="1200" b="0" dirty="0" smtClean="0">
                          <a:solidFill>
                            <a:schemeClr val="tx1"/>
                          </a:solidFill>
                        </a:rPr>
                        <a:t>Closest</a:t>
                      </a:r>
                      <a:r>
                        <a:rPr kumimoji="1" lang="en-US" altLang="ja-JP" sz="1200" b="0" baseline="0" dirty="0" smtClean="0">
                          <a:solidFill>
                            <a:schemeClr val="tx1"/>
                          </a:solidFill>
                        </a:rPr>
                        <a:t> Station</a:t>
                      </a:r>
                      <a:endParaRPr kumimoji="1" lang="ja-JP" altLang="en-US" sz="12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200" b="0" dirty="0" smtClean="0">
                          <a:solidFill>
                            <a:schemeClr val="tx1"/>
                          </a:solidFill>
                        </a:rPr>
                        <a:t>Higashi-Jujyo Station</a:t>
                      </a:r>
                      <a:r>
                        <a:rPr kumimoji="1" lang="en-US" altLang="ja-JP" sz="1200" b="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kumimoji="1" lang="ja-JP" altLang="en-US" sz="1200" b="0" dirty="0" smtClean="0">
                          <a:solidFill>
                            <a:schemeClr val="tx1"/>
                          </a:solidFill>
                        </a:rPr>
                        <a:t>（</a:t>
                      </a:r>
                      <a:r>
                        <a:rPr kumimoji="1" lang="en-US" altLang="ja-JP" sz="1200" b="0" dirty="0" smtClean="0">
                          <a:solidFill>
                            <a:schemeClr val="tx1"/>
                          </a:solidFill>
                        </a:rPr>
                        <a:t>3 minutes’ walk)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322388">
                <a:tc>
                  <a:txBody>
                    <a:bodyPr/>
                    <a:lstStyle/>
                    <a:p>
                      <a:r>
                        <a:rPr kumimoji="1" lang="en-US" altLang="ja-JP" sz="1200" dirty="0" smtClean="0">
                          <a:solidFill>
                            <a:schemeClr val="tx1"/>
                          </a:solidFill>
                        </a:rPr>
                        <a:t>Address</a:t>
                      </a:r>
                      <a:endParaRPr kumimoji="1" lang="ja-JP" alt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200" dirty="0" smtClean="0">
                          <a:solidFill>
                            <a:schemeClr val="tx1"/>
                          </a:solidFill>
                        </a:rPr>
                        <a:t>Higashi-Jujyo,</a:t>
                      </a:r>
                      <a:r>
                        <a:rPr kumimoji="1" lang="en-US" altLang="ja-JP" sz="1200" baseline="0" dirty="0" smtClean="0">
                          <a:solidFill>
                            <a:schemeClr val="tx1"/>
                          </a:solidFill>
                        </a:rPr>
                        <a:t> Kita-ku, Tokyo</a:t>
                      </a:r>
                      <a:endParaRPr kumimoji="1" lang="en-US" altLang="ja-JP" sz="1200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27463">
                <a:tc>
                  <a:txBody>
                    <a:bodyPr/>
                    <a:lstStyle/>
                    <a:p>
                      <a:r>
                        <a:rPr kumimoji="1" lang="en-US" altLang="ja-JP" sz="1200" dirty="0" smtClean="0">
                          <a:solidFill>
                            <a:schemeClr val="tx1"/>
                          </a:solidFill>
                        </a:rPr>
                        <a:t>Monthly Rent</a:t>
                      </a:r>
                      <a:endParaRPr kumimoji="1" lang="ja-JP" alt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200" dirty="0" smtClean="0">
                          <a:solidFill>
                            <a:schemeClr val="tx1"/>
                          </a:solidFill>
                        </a:rPr>
                        <a:t>85,000 yen</a:t>
                      </a:r>
                      <a:endParaRPr kumimoji="1" lang="ja-JP" alt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288032">
                <a:tc>
                  <a:txBody>
                    <a:bodyPr/>
                    <a:lstStyle/>
                    <a:p>
                      <a:r>
                        <a:rPr kumimoji="1" lang="en-US" altLang="ja-JP" sz="1200" dirty="0" smtClean="0">
                          <a:solidFill>
                            <a:schemeClr val="tx1"/>
                          </a:solidFill>
                        </a:rPr>
                        <a:t>Term</a:t>
                      </a:r>
                      <a:r>
                        <a:rPr kumimoji="1" lang="en-US" altLang="ja-JP" sz="1200" baseline="0" dirty="0" smtClean="0">
                          <a:solidFill>
                            <a:schemeClr val="tx1"/>
                          </a:solidFill>
                        </a:rPr>
                        <a:t> of the Contract</a:t>
                      </a:r>
                      <a:endParaRPr kumimoji="1" lang="ja-JP" alt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dirty="0" smtClean="0">
                          <a:solidFill>
                            <a:schemeClr val="tx1"/>
                          </a:solidFill>
                        </a:rPr>
                        <a:t>September 1, 2017 to August 31, 2018 </a:t>
                      </a:r>
                      <a:r>
                        <a:rPr kumimoji="1" lang="ja-JP" altLang="en-US" sz="1200" dirty="0" smtClean="0">
                          <a:solidFill>
                            <a:schemeClr val="tx1"/>
                          </a:solidFill>
                        </a:rPr>
                        <a:t>（</a:t>
                      </a:r>
                      <a:r>
                        <a:rPr kumimoji="1" lang="en-US" altLang="ja-JP" sz="1200" dirty="0" smtClean="0">
                          <a:solidFill>
                            <a:schemeClr val="tx1"/>
                          </a:solidFill>
                        </a:rPr>
                        <a:t>The contract cannot be cancelled </a:t>
                      </a:r>
                      <a:r>
                        <a:rPr kumimoji="1" lang="en-US" altLang="ja-JP" sz="1200" baseline="0" dirty="0" smtClean="0">
                          <a:solidFill>
                            <a:schemeClr val="tx1"/>
                          </a:solidFill>
                        </a:rPr>
                        <a:t> in the middle of the term</a:t>
                      </a:r>
                      <a:r>
                        <a:rPr kumimoji="1" lang="ja-JP" altLang="en-US" sz="1200" dirty="0" smtClean="0">
                          <a:solidFill>
                            <a:schemeClr val="tx1"/>
                          </a:solidFill>
                        </a:rPr>
                        <a:t>）</a:t>
                      </a:r>
                    </a:p>
                  </a:txBody>
                  <a:tcPr/>
                </a:tc>
              </a:tr>
              <a:tr h="288032">
                <a:tc>
                  <a:txBody>
                    <a:bodyPr/>
                    <a:lstStyle/>
                    <a:p>
                      <a:r>
                        <a:rPr kumimoji="1" lang="en-US" altLang="ja-JP" sz="1200" dirty="0" smtClean="0">
                          <a:solidFill>
                            <a:schemeClr val="tx1"/>
                          </a:solidFill>
                        </a:rPr>
                        <a:t>Type of</a:t>
                      </a:r>
                      <a:r>
                        <a:rPr kumimoji="1" lang="en-US" altLang="ja-JP" sz="1200" baseline="0" dirty="0" smtClean="0">
                          <a:solidFill>
                            <a:schemeClr val="tx1"/>
                          </a:solidFill>
                        </a:rPr>
                        <a:t> the room</a:t>
                      </a:r>
                      <a:endParaRPr kumimoji="1" lang="ja-JP" alt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dirty="0" smtClean="0">
                          <a:solidFill>
                            <a:schemeClr val="tx1"/>
                          </a:solidFill>
                        </a:rPr>
                        <a:t>Single (1 person)</a:t>
                      </a:r>
                      <a:endParaRPr kumimoji="1" lang="ja-JP" altLang="en-US" sz="1200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2949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dirty="0" smtClean="0">
                          <a:solidFill>
                            <a:schemeClr val="tx1"/>
                          </a:solidFill>
                        </a:rPr>
                        <a:t>Commuting time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200" dirty="0" smtClean="0">
                          <a:solidFill>
                            <a:schemeClr val="tx1"/>
                          </a:solidFill>
                        </a:rPr>
                        <a:t>20</a:t>
                      </a:r>
                      <a:r>
                        <a:rPr kumimoji="1" lang="en-US" altLang="ja-JP" sz="1200" baseline="0" dirty="0" smtClean="0">
                          <a:solidFill>
                            <a:schemeClr val="tx1"/>
                          </a:solidFill>
                        </a:rPr>
                        <a:t> minutes </a:t>
                      </a:r>
                      <a:r>
                        <a:rPr kumimoji="1" lang="ja-JP" altLang="en-US" sz="1200" dirty="0" smtClean="0">
                          <a:solidFill>
                            <a:schemeClr val="tx1"/>
                          </a:solidFill>
                        </a:rPr>
                        <a:t>（</a:t>
                      </a:r>
                      <a:r>
                        <a:rPr kumimoji="1" lang="en-US" altLang="ja-JP" sz="1200" dirty="0" smtClean="0">
                          <a:solidFill>
                            <a:schemeClr val="tx1"/>
                          </a:solidFill>
                        </a:rPr>
                        <a:t>1 Transit</a:t>
                      </a:r>
                      <a:r>
                        <a:rPr kumimoji="1" lang="ja-JP" altLang="en-US" sz="1200" dirty="0" smtClean="0">
                          <a:solidFill>
                            <a:schemeClr val="tx1"/>
                          </a:solidFill>
                        </a:rPr>
                        <a:t>）</a:t>
                      </a:r>
                      <a:r>
                        <a:rPr kumimoji="1" lang="en-US" altLang="ja-JP" sz="1200" dirty="0" smtClean="0">
                          <a:solidFill>
                            <a:schemeClr val="tx1"/>
                          </a:solidFill>
                        </a:rPr>
                        <a:t>, Commuter</a:t>
                      </a:r>
                      <a:r>
                        <a:rPr kumimoji="1" lang="en-US" altLang="ja-JP" sz="1200" baseline="0" dirty="0" smtClean="0">
                          <a:solidFill>
                            <a:schemeClr val="tx1"/>
                          </a:solidFill>
                        </a:rPr>
                        <a:t> Pass</a:t>
                      </a:r>
                      <a:r>
                        <a:rPr kumimoji="1" lang="ja-JP" altLang="en-US" sz="1200" dirty="0" smtClean="0">
                          <a:solidFill>
                            <a:schemeClr val="tx1"/>
                          </a:solidFill>
                        </a:rPr>
                        <a:t>：</a:t>
                      </a:r>
                      <a:r>
                        <a:rPr kumimoji="1" lang="en-US" altLang="ja-JP" sz="1200" dirty="0" smtClean="0">
                          <a:solidFill>
                            <a:schemeClr val="tx1"/>
                          </a:solidFill>
                        </a:rPr>
                        <a:t>8,050 yen/month</a:t>
                      </a:r>
                      <a:r>
                        <a:rPr kumimoji="1" lang="ja-JP" altLang="en-US" sz="1200" dirty="0" smtClean="0">
                          <a:solidFill>
                            <a:schemeClr val="tx1"/>
                          </a:solidFill>
                        </a:rPr>
                        <a:t>（</a:t>
                      </a:r>
                      <a:r>
                        <a:rPr kumimoji="1" lang="en-US" altLang="ja-JP" sz="1200" dirty="0" smtClean="0">
                          <a:solidFill>
                            <a:schemeClr val="tx1"/>
                          </a:solidFill>
                        </a:rPr>
                        <a:t>Kumano-Mae Station on Toden Arawaka Line)</a:t>
                      </a:r>
                    </a:p>
                  </a:txBody>
                  <a:tcPr/>
                </a:tc>
              </a:tr>
              <a:tr h="487667">
                <a:tc>
                  <a:txBody>
                    <a:bodyPr/>
                    <a:lstStyle/>
                    <a:p>
                      <a:r>
                        <a:rPr kumimoji="1" lang="en-US" altLang="ja-JP" sz="1200" dirty="0" smtClean="0">
                          <a:solidFill>
                            <a:schemeClr val="tx1"/>
                          </a:solidFill>
                        </a:rPr>
                        <a:t>Facilities</a:t>
                      </a:r>
                      <a:endParaRPr kumimoji="1" lang="ja-JP" alt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200" dirty="0" smtClean="0">
                          <a:solidFill>
                            <a:schemeClr val="tx1"/>
                          </a:solidFill>
                        </a:rPr>
                        <a:t>A Set of Bedding (Comforter,</a:t>
                      </a:r>
                      <a:r>
                        <a:rPr kumimoji="1" lang="en-US" altLang="ja-JP" sz="1200" baseline="0" dirty="0" smtClean="0">
                          <a:solidFill>
                            <a:schemeClr val="tx1"/>
                          </a:solidFill>
                        </a:rPr>
                        <a:t> Blanket, etc.)</a:t>
                      </a:r>
                      <a:r>
                        <a:rPr kumimoji="1" lang="en-US" altLang="ja-JP" sz="1200" dirty="0" smtClean="0">
                          <a:solidFill>
                            <a:schemeClr val="tx1"/>
                          </a:solidFill>
                        </a:rPr>
                        <a:t>, Bed,</a:t>
                      </a:r>
                      <a:r>
                        <a:rPr kumimoji="1" lang="en-US" altLang="ja-JP" sz="120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kumimoji="1" lang="en-US" altLang="ja-JP" sz="1200" dirty="0" smtClean="0">
                          <a:solidFill>
                            <a:schemeClr val="tx1"/>
                          </a:solidFill>
                        </a:rPr>
                        <a:t>Pillow, Sheets, Desk, Chair, Refrigerator, Rice  Cooker, Microwave Oven, Air Conditioner</a:t>
                      </a:r>
                      <a:r>
                        <a:rPr kumimoji="1" lang="en-US" altLang="ja-JP" sz="1200" baseline="0" dirty="0" smtClean="0">
                          <a:solidFill>
                            <a:schemeClr val="tx1"/>
                          </a:solidFill>
                        </a:rPr>
                        <a:t> and </a:t>
                      </a:r>
                      <a:r>
                        <a:rPr kumimoji="1" lang="en-US" altLang="ja-JP" sz="1200" dirty="0" smtClean="0">
                          <a:solidFill>
                            <a:schemeClr val="tx1"/>
                          </a:solidFill>
                        </a:rPr>
                        <a:t> Coin-operated</a:t>
                      </a:r>
                      <a:r>
                        <a:rPr kumimoji="1" lang="en-US" altLang="ja-JP" sz="120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kumimoji="1" lang="en-US" altLang="ja-JP" sz="1200" dirty="0" smtClean="0">
                          <a:solidFill>
                            <a:schemeClr val="tx1"/>
                          </a:solidFill>
                        </a:rPr>
                        <a:t>Washing Machine Internet</a:t>
                      </a:r>
                      <a:r>
                        <a:rPr kumimoji="1" lang="en-US" altLang="ja-JP" sz="1200" baseline="0" dirty="0" smtClean="0">
                          <a:solidFill>
                            <a:schemeClr val="tx1"/>
                          </a:solidFill>
                        </a:rPr>
                        <a:t> (Monthly 5,000 yen)</a:t>
                      </a:r>
                    </a:p>
                  </a:txBody>
                  <a:tcPr/>
                </a:tc>
              </a:tr>
              <a:tr h="354965">
                <a:tc>
                  <a:txBody>
                    <a:bodyPr/>
                    <a:lstStyle/>
                    <a:p>
                      <a:r>
                        <a:rPr kumimoji="1" lang="en-US" altLang="ja-JP" sz="1200" dirty="0" smtClean="0">
                          <a:solidFill>
                            <a:schemeClr val="tx1"/>
                          </a:solidFill>
                        </a:rPr>
                        <a:t>Utilities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dirty="0" smtClean="0">
                          <a:solidFill>
                            <a:schemeClr val="tx1"/>
                          </a:solidFill>
                        </a:rPr>
                        <a:t>Make</a:t>
                      </a:r>
                      <a:r>
                        <a:rPr kumimoji="1" lang="en-US" altLang="ja-JP" sz="1200" baseline="0" dirty="0" smtClean="0">
                          <a:solidFill>
                            <a:schemeClr val="tx1"/>
                          </a:solidFill>
                        </a:rPr>
                        <a:t> a contract with utilities companies and pay them each directly </a:t>
                      </a:r>
                      <a:r>
                        <a:rPr kumimoji="1" lang="en-US" altLang="ja-JP" sz="1200" dirty="0" smtClean="0">
                          <a:solidFill>
                            <a:schemeClr val="tx1"/>
                          </a:solidFill>
                        </a:rPr>
                        <a:t>(Electricity, Gas and Water)</a:t>
                      </a:r>
                    </a:p>
                  </a:txBody>
                  <a:tcPr/>
                </a:tc>
              </a:tr>
              <a:tr h="682733">
                <a:tc>
                  <a:txBody>
                    <a:bodyPr/>
                    <a:lstStyle/>
                    <a:p>
                      <a:r>
                        <a:rPr kumimoji="1" lang="en-US" altLang="ja-JP" sz="1200" dirty="0" smtClean="0">
                          <a:solidFill>
                            <a:schemeClr val="tx1"/>
                          </a:solidFill>
                        </a:rPr>
                        <a:t>Notes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dirty="0" smtClean="0">
                          <a:solidFill>
                            <a:schemeClr val="tx1"/>
                          </a:solidFill>
                        </a:rPr>
                        <a:t>１．</a:t>
                      </a:r>
                      <a:r>
                        <a:rPr kumimoji="1" lang="en-US" altLang="ja-JP" sz="1200" dirty="0" smtClean="0">
                          <a:solidFill>
                            <a:schemeClr val="tx1"/>
                          </a:solidFill>
                        </a:rPr>
                        <a:t>Rent</a:t>
                      </a:r>
                      <a:r>
                        <a:rPr kumimoji="1" lang="en-US" altLang="ja-JP" sz="1200" baseline="0" dirty="0" smtClean="0">
                          <a:solidFill>
                            <a:schemeClr val="tx1"/>
                          </a:solidFill>
                        </a:rPr>
                        <a:t> for September 2017 and August 2018 will not be calculated on a per-diem basis even the    </a:t>
                      </a:r>
                    </a:p>
                    <a:p>
                      <a:r>
                        <a:rPr kumimoji="1" lang="en-US" altLang="ja-JP" sz="1200" baseline="0" dirty="0" smtClean="0">
                          <a:solidFill>
                            <a:schemeClr val="tx1"/>
                          </a:solidFill>
                        </a:rPr>
                        <a:t>      student moves in/out in the middle of the month. </a:t>
                      </a:r>
                    </a:p>
                    <a:p>
                      <a:r>
                        <a:rPr kumimoji="1" lang="ja-JP" altLang="en-US" sz="1200" dirty="0" smtClean="0">
                          <a:solidFill>
                            <a:schemeClr val="tx1"/>
                          </a:solidFill>
                        </a:rPr>
                        <a:t>２．</a:t>
                      </a:r>
                      <a:r>
                        <a:rPr kumimoji="1" lang="en-US" altLang="ja-JP" sz="1200" dirty="0" smtClean="0">
                          <a:solidFill>
                            <a:schemeClr val="tx1"/>
                          </a:solidFill>
                        </a:rPr>
                        <a:t>Available</a:t>
                      </a:r>
                      <a:r>
                        <a:rPr kumimoji="1" lang="en-US" altLang="ja-JP" sz="1200" baseline="0" dirty="0" smtClean="0">
                          <a:solidFill>
                            <a:schemeClr val="tx1"/>
                          </a:solidFill>
                        </a:rPr>
                        <a:t> a</a:t>
                      </a:r>
                      <a:r>
                        <a:rPr kumimoji="1" lang="en-US" altLang="ja-JP" sz="1200" dirty="0" smtClean="0">
                          <a:solidFill>
                            <a:schemeClr val="tx1"/>
                          </a:solidFill>
                        </a:rPr>
                        <a:t>ccommodation</a:t>
                      </a:r>
                      <a:r>
                        <a:rPr kumimoji="1" lang="en-US" altLang="ja-JP" sz="1200" baseline="0" dirty="0" smtClean="0">
                          <a:solidFill>
                            <a:schemeClr val="tx1"/>
                          </a:solidFill>
                        </a:rPr>
                        <a:t> may not be same as above, depending  on arrangements.</a:t>
                      </a:r>
                      <a:endParaRPr kumimoji="1" lang="en-US" altLang="ja-JP" sz="1200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3" name="テキスト ボックス 12"/>
          <p:cNvSpPr txBox="1"/>
          <p:nvPr/>
        </p:nvSpPr>
        <p:spPr>
          <a:xfrm>
            <a:off x="8001370" y="108499"/>
            <a:ext cx="96894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200" b="1" dirty="0" smtClean="0">
                <a:solidFill>
                  <a:schemeClr val="bg1"/>
                </a:solidFill>
              </a:rPr>
              <a:t>Attachment</a:t>
            </a:r>
          </a:p>
          <a:p>
            <a:r>
              <a:rPr lang="ja-JP" altLang="en-US" sz="1200" b="1" dirty="0">
                <a:solidFill>
                  <a:schemeClr val="bg1"/>
                </a:solidFill>
              </a:rPr>
              <a:t>　</a:t>
            </a:r>
            <a:r>
              <a:rPr lang="ja-JP" altLang="en-US" sz="1200" b="1" dirty="0" smtClean="0">
                <a:solidFill>
                  <a:schemeClr val="bg1"/>
                </a:solidFill>
              </a:rPr>
              <a:t>　　</a:t>
            </a:r>
            <a:r>
              <a:rPr kumimoji="1" lang="ja-JP" altLang="en-US" sz="1200" b="1" dirty="0" smtClean="0">
                <a:solidFill>
                  <a:schemeClr val="bg1"/>
                </a:solidFill>
              </a:rPr>
              <a:t>　</a:t>
            </a:r>
            <a:r>
              <a:rPr kumimoji="1" lang="en-US" altLang="ja-JP" sz="1200" b="1" dirty="0" smtClean="0">
                <a:solidFill>
                  <a:schemeClr val="bg1"/>
                </a:solidFill>
              </a:rPr>
              <a:t> </a:t>
            </a:r>
            <a:r>
              <a:rPr kumimoji="1" lang="en-US" altLang="ja-JP" sz="1200" b="1" dirty="0" smtClean="0">
                <a:solidFill>
                  <a:schemeClr val="bg1"/>
                </a:solidFill>
              </a:rPr>
              <a:t>5-2</a:t>
            </a:r>
            <a:endParaRPr kumimoji="1" lang="ja-JP" altLang="en-US" sz="1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160371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/>
          <p:cNvSpPr txBox="1"/>
          <p:nvPr/>
        </p:nvSpPr>
        <p:spPr>
          <a:xfrm>
            <a:off x="181952" y="212941"/>
            <a:ext cx="8788364" cy="59862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400" b="1" dirty="0" smtClean="0">
                <a:solidFill>
                  <a:prstClr val="black"/>
                </a:solidFill>
              </a:rPr>
              <a:t>■</a:t>
            </a:r>
            <a:r>
              <a:rPr lang="en-US" altLang="ja-JP" sz="1400" b="1" dirty="0" smtClean="0">
                <a:solidFill>
                  <a:prstClr val="black"/>
                </a:solidFill>
              </a:rPr>
              <a:t>Housing Arrangement</a:t>
            </a:r>
            <a:r>
              <a:rPr lang="ja-JP" altLang="en-US" sz="1400" b="1" dirty="0" smtClean="0">
                <a:solidFill>
                  <a:prstClr val="black"/>
                </a:solidFill>
              </a:rPr>
              <a:t>■</a:t>
            </a:r>
            <a:r>
              <a:rPr lang="en-US" altLang="ja-JP" sz="1200" dirty="0">
                <a:solidFill>
                  <a:prstClr val="black"/>
                </a:solidFill>
              </a:rPr>
              <a:t>※</a:t>
            </a:r>
            <a:r>
              <a:rPr lang="en-US" altLang="ja-JP" sz="1200" dirty="0" smtClean="0">
                <a:solidFill>
                  <a:prstClr val="black"/>
                </a:solidFill>
              </a:rPr>
              <a:t>Housing </a:t>
            </a:r>
            <a:r>
              <a:rPr lang="en-US" altLang="ja-JP" sz="1200" dirty="0">
                <a:solidFill>
                  <a:prstClr val="black"/>
                </a:solidFill>
              </a:rPr>
              <a:t>arrangement shall not be canceled once the application form has been submitted.</a:t>
            </a:r>
          </a:p>
          <a:p>
            <a:r>
              <a:rPr lang="ja-JP" altLang="en-US" sz="1200" b="1" dirty="0">
                <a:solidFill>
                  <a:prstClr val="black"/>
                </a:solidFill>
              </a:rPr>
              <a:t>・</a:t>
            </a:r>
            <a:r>
              <a:rPr lang="en-US" altLang="ja-JP" sz="1200" b="1" dirty="0">
                <a:solidFill>
                  <a:srgbClr val="FF0000"/>
                </a:solidFill>
              </a:rPr>
              <a:t>The term of contract is from September 1, </a:t>
            </a:r>
            <a:r>
              <a:rPr lang="en-US" altLang="ja-JP" sz="1200" b="1" dirty="0" smtClean="0">
                <a:solidFill>
                  <a:srgbClr val="FF0000"/>
                </a:solidFill>
              </a:rPr>
              <a:t>2017 </a:t>
            </a:r>
            <a:r>
              <a:rPr lang="en-US" altLang="ja-JP" sz="1200" b="1" dirty="0">
                <a:solidFill>
                  <a:srgbClr val="FF0000"/>
                </a:solidFill>
              </a:rPr>
              <a:t>to August 31, </a:t>
            </a:r>
            <a:r>
              <a:rPr lang="en-US" altLang="ja-JP" sz="1200" b="1" dirty="0" smtClean="0">
                <a:solidFill>
                  <a:srgbClr val="FF0000"/>
                </a:solidFill>
              </a:rPr>
              <a:t>2018</a:t>
            </a:r>
            <a:r>
              <a:rPr lang="ja-JP" altLang="en-US" sz="1200" b="1" dirty="0">
                <a:solidFill>
                  <a:srgbClr val="FF0000"/>
                </a:solidFill>
              </a:rPr>
              <a:t> </a:t>
            </a:r>
            <a:r>
              <a:rPr lang="en-US" altLang="ja-JP" sz="1200" b="1" dirty="0" smtClean="0">
                <a:solidFill>
                  <a:srgbClr val="FF0000"/>
                </a:solidFill>
              </a:rPr>
              <a:t>(for the fist year of study.) </a:t>
            </a:r>
          </a:p>
          <a:p>
            <a:r>
              <a:rPr lang="ja-JP" altLang="en-US" sz="1200" b="1" dirty="0">
                <a:solidFill>
                  <a:prstClr val="black"/>
                </a:solidFill>
              </a:rPr>
              <a:t>・</a:t>
            </a:r>
            <a:r>
              <a:rPr lang="en-US" altLang="ja-JP" sz="1200" b="1" dirty="0">
                <a:solidFill>
                  <a:prstClr val="black"/>
                </a:solidFill>
              </a:rPr>
              <a:t>Check and agree to all the terms and conditions before applying for housing arrangement.</a:t>
            </a:r>
          </a:p>
          <a:p>
            <a:r>
              <a:rPr lang="ja-JP" altLang="en-US" sz="1200" b="1" dirty="0" smtClean="0"/>
              <a:t>・</a:t>
            </a:r>
            <a:r>
              <a:rPr lang="en-US" altLang="ja-JP" sz="1200" b="1" dirty="0" smtClean="0">
                <a:solidFill>
                  <a:prstClr val="black"/>
                </a:solidFill>
              </a:rPr>
              <a:t>You </a:t>
            </a:r>
            <a:r>
              <a:rPr lang="en-US" altLang="ja-JP" sz="1200" b="1" dirty="0" smtClean="0"/>
              <a:t>can</a:t>
            </a:r>
            <a:r>
              <a:rPr lang="en-US" altLang="ja-JP" sz="1200" b="1" dirty="0" smtClean="0">
                <a:solidFill>
                  <a:prstClr val="black"/>
                </a:solidFill>
              </a:rPr>
              <a:t> get used to life in Japan </a:t>
            </a:r>
            <a:r>
              <a:rPr lang="en-US" altLang="ja-JP" sz="1200" b="1" dirty="0" smtClean="0"/>
              <a:t>while staying </a:t>
            </a:r>
            <a:r>
              <a:rPr lang="en-US" altLang="ja-JP" sz="1200" b="1" dirty="0" smtClean="0">
                <a:solidFill>
                  <a:prstClr val="black"/>
                </a:solidFill>
              </a:rPr>
              <a:t>at arranged housing, and then find a new </a:t>
            </a:r>
            <a:r>
              <a:rPr lang="en-US" altLang="ja-JP" sz="1200" b="1" dirty="0" smtClean="0"/>
              <a:t>accommodation of your preference </a:t>
            </a:r>
            <a:r>
              <a:rPr lang="en-US" altLang="ja-JP" sz="1200" b="1" dirty="0" smtClean="0">
                <a:solidFill>
                  <a:prstClr val="black"/>
                </a:solidFill>
              </a:rPr>
              <a:t>after     August 2018.</a:t>
            </a:r>
          </a:p>
          <a:p>
            <a:endParaRPr lang="en-US" altLang="ja-JP" sz="700" b="1" dirty="0">
              <a:solidFill>
                <a:prstClr val="black"/>
              </a:solidFill>
            </a:endParaRPr>
          </a:p>
          <a:p>
            <a:r>
              <a:rPr lang="ja-JP" altLang="en-US" sz="1400" b="1" dirty="0" smtClean="0">
                <a:solidFill>
                  <a:prstClr val="black"/>
                </a:solidFill>
              </a:rPr>
              <a:t>①</a:t>
            </a:r>
            <a:r>
              <a:rPr lang="en-US" altLang="ja-JP" sz="1400" b="1" dirty="0">
                <a:solidFill>
                  <a:prstClr val="black"/>
                </a:solidFill>
              </a:rPr>
              <a:t> </a:t>
            </a:r>
            <a:r>
              <a:rPr lang="en-US" altLang="ja-JP" sz="1400" b="1" dirty="0" smtClean="0">
                <a:solidFill>
                  <a:prstClr val="black"/>
                </a:solidFill>
              </a:rPr>
              <a:t>International Student House (</a:t>
            </a:r>
            <a:r>
              <a:rPr lang="en-US" altLang="ja-JP" sz="1400" b="1" dirty="0" err="1" smtClean="0">
                <a:solidFill>
                  <a:prstClr val="black"/>
                </a:solidFill>
              </a:rPr>
              <a:t>Chofu</a:t>
            </a:r>
            <a:r>
              <a:rPr lang="en-US" altLang="ja-JP" sz="1400" b="1" dirty="0" smtClean="0">
                <a:solidFill>
                  <a:prstClr val="black"/>
                </a:solidFill>
              </a:rPr>
              <a:t>)</a:t>
            </a:r>
            <a:endParaRPr lang="en-US" altLang="ja-JP" sz="1400" b="1" dirty="0">
              <a:solidFill>
                <a:prstClr val="black"/>
              </a:solidFill>
            </a:endParaRPr>
          </a:p>
          <a:p>
            <a:r>
              <a:rPr kumimoji="1" lang="en-US" altLang="ja-JP" sz="1400" b="1" dirty="0" smtClean="0"/>
              <a:t>【Payment 】</a:t>
            </a:r>
            <a:r>
              <a:rPr lang="ja-JP" altLang="en-US" sz="1400" b="1" dirty="0" smtClean="0">
                <a:solidFill>
                  <a:prstClr val="black"/>
                </a:solidFill>
              </a:rPr>
              <a:t> </a:t>
            </a:r>
            <a:r>
              <a:rPr lang="en-US" altLang="ja-JP" sz="1400" dirty="0" smtClean="0">
                <a:solidFill>
                  <a:prstClr val="black"/>
                </a:solidFill>
              </a:rPr>
              <a:t>Rent shall </a:t>
            </a:r>
            <a:r>
              <a:rPr lang="en-US" altLang="ja-JP" sz="1400" dirty="0">
                <a:solidFill>
                  <a:prstClr val="black"/>
                </a:solidFill>
              </a:rPr>
              <a:t>be paid by the end of each month for the next month. </a:t>
            </a:r>
            <a:endParaRPr lang="en-US" altLang="ja-JP" sz="1400" dirty="0"/>
          </a:p>
          <a:p>
            <a:r>
              <a:rPr lang="ja-JP" altLang="en-US" sz="1200" dirty="0" smtClean="0"/>
              <a:t>・ </a:t>
            </a:r>
            <a:r>
              <a:rPr lang="en-US" altLang="ja-JP" sz="1200" u="sng" dirty="0" smtClean="0"/>
              <a:t>Deposit and r</a:t>
            </a:r>
            <a:r>
              <a:rPr lang="en-US" altLang="ja-JP" sz="1200" u="sng" dirty="0" smtClean="0">
                <a:solidFill>
                  <a:prstClr val="black"/>
                </a:solidFill>
              </a:rPr>
              <a:t>ent </a:t>
            </a:r>
            <a:r>
              <a:rPr lang="en-US" altLang="ja-JP" sz="1200" u="sng" dirty="0">
                <a:solidFill>
                  <a:prstClr val="black"/>
                </a:solidFill>
              </a:rPr>
              <a:t>for September </a:t>
            </a:r>
            <a:r>
              <a:rPr lang="en-US" altLang="ja-JP" sz="1200" u="sng" dirty="0" smtClean="0">
                <a:solidFill>
                  <a:prstClr val="black"/>
                </a:solidFill>
              </a:rPr>
              <a:t>2017 </a:t>
            </a:r>
            <a:r>
              <a:rPr lang="en-US" altLang="ja-JP" sz="1200" u="sng" dirty="0">
                <a:solidFill>
                  <a:prstClr val="black"/>
                </a:solidFill>
              </a:rPr>
              <a:t>shall be </a:t>
            </a:r>
            <a:r>
              <a:rPr lang="en-US" altLang="ja-JP" sz="1200" u="sng" dirty="0" smtClean="0">
                <a:solidFill>
                  <a:prstClr val="black"/>
                </a:solidFill>
              </a:rPr>
              <a:t>paid </a:t>
            </a:r>
            <a:r>
              <a:rPr lang="en-US" altLang="ja-JP" sz="1200" u="sng" dirty="0">
                <a:solidFill>
                  <a:prstClr val="black"/>
                </a:solidFill>
              </a:rPr>
              <a:t>by overseas remittance before arrival in Japan</a:t>
            </a:r>
            <a:r>
              <a:rPr lang="en-US" altLang="ja-JP" sz="1200" dirty="0" smtClean="0">
                <a:solidFill>
                  <a:prstClr val="black"/>
                </a:solidFill>
              </a:rPr>
              <a:t>.</a:t>
            </a:r>
          </a:p>
          <a:p>
            <a:r>
              <a:rPr lang="en-US" altLang="ja-JP" sz="1400" b="1" dirty="0" smtClean="0"/>
              <a:t>【Lease Contract </a:t>
            </a:r>
            <a:r>
              <a:rPr lang="en-US" altLang="ja-JP" sz="1400" b="1" dirty="0"/>
              <a:t>】</a:t>
            </a:r>
            <a:r>
              <a:rPr lang="ja-JP" altLang="en-US" sz="1400" b="1" dirty="0">
                <a:solidFill>
                  <a:prstClr val="black"/>
                </a:solidFill>
              </a:rPr>
              <a:t> </a:t>
            </a:r>
            <a:r>
              <a:rPr lang="en-US" altLang="ja-JP" sz="1400" dirty="0" smtClean="0">
                <a:solidFill>
                  <a:prstClr val="black"/>
                </a:solidFill>
              </a:rPr>
              <a:t>The </a:t>
            </a:r>
            <a:r>
              <a:rPr lang="en-US" altLang="ja-JP" sz="1400" dirty="0">
                <a:solidFill>
                  <a:prstClr val="black"/>
                </a:solidFill>
              </a:rPr>
              <a:t>term of contract is from September 1, 2017 to August 31, 2018. </a:t>
            </a:r>
            <a:r>
              <a:rPr lang="en-US" altLang="ja-JP" sz="1400" dirty="0" smtClean="0">
                <a:solidFill>
                  <a:prstClr val="black"/>
                </a:solidFill>
              </a:rPr>
              <a:t>You can terminate the contract with </a:t>
            </a:r>
            <a:r>
              <a:rPr lang="en-US" altLang="ja-JP" sz="1400" dirty="0">
                <a:solidFill>
                  <a:prstClr val="black"/>
                </a:solidFill>
              </a:rPr>
              <a:t>one month prior notification</a:t>
            </a:r>
            <a:r>
              <a:rPr lang="en-US" altLang="ja-JP" sz="1400" dirty="0" smtClean="0">
                <a:solidFill>
                  <a:prstClr val="black"/>
                </a:solidFill>
              </a:rPr>
              <a:t>.  </a:t>
            </a:r>
            <a:endParaRPr lang="en-US" altLang="ja-JP" sz="1400" dirty="0" smtClean="0"/>
          </a:p>
          <a:p>
            <a:endParaRPr lang="en-US" altLang="ja-JP" sz="1400" b="1" dirty="0" smtClean="0"/>
          </a:p>
          <a:p>
            <a:endParaRPr lang="en-US" altLang="ja-JP" sz="1400" b="1" dirty="0"/>
          </a:p>
          <a:p>
            <a:endParaRPr lang="en-US" altLang="ja-JP" sz="1400" b="1" dirty="0" smtClean="0"/>
          </a:p>
          <a:p>
            <a:endParaRPr lang="en-US" altLang="ja-JP" sz="1400" b="1" dirty="0" smtClean="0"/>
          </a:p>
          <a:p>
            <a:endParaRPr lang="en-US" altLang="ja-JP" sz="1400" b="1" dirty="0"/>
          </a:p>
          <a:p>
            <a:endParaRPr lang="en-US" altLang="ja-JP" sz="1400" b="1" dirty="0" smtClean="0"/>
          </a:p>
          <a:p>
            <a:endParaRPr lang="en-US" altLang="ja-JP" sz="1400" b="1" dirty="0" smtClean="0"/>
          </a:p>
          <a:p>
            <a:r>
              <a:rPr lang="ja-JP" altLang="en-US" sz="1400" b="1" dirty="0" smtClean="0">
                <a:solidFill>
                  <a:prstClr val="black"/>
                </a:solidFill>
              </a:rPr>
              <a:t>②③④　</a:t>
            </a:r>
            <a:r>
              <a:rPr lang="en-US" altLang="ja-JP" sz="1400" b="1" dirty="0" smtClean="0">
                <a:solidFill>
                  <a:prstClr val="black"/>
                </a:solidFill>
              </a:rPr>
              <a:t> Recommended Housing</a:t>
            </a:r>
          </a:p>
          <a:p>
            <a:r>
              <a:rPr lang="en-US" altLang="ja-JP" sz="1400" b="1" dirty="0" smtClean="0"/>
              <a:t>【Payment </a:t>
            </a:r>
            <a:r>
              <a:rPr lang="en-US" altLang="ja-JP" sz="1400" b="1" dirty="0"/>
              <a:t>】</a:t>
            </a:r>
            <a:r>
              <a:rPr lang="ja-JP" altLang="en-US" sz="1400" b="1" dirty="0">
                <a:solidFill>
                  <a:prstClr val="black"/>
                </a:solidFill>
              </a:rPr>
              <a:t> </a:t>
            </a:r>
            <a:r>
              <a:rPr lang="en-US" altLang="ja-JP" sz="1400" dirty="0">
                <a:solidFill>
                  <a:prstClr val="black"/>
                </a:solidFill>
              </a:rPr>
              <a:t>Rent </a:t>
            </a:r>
            <a:r>
              <a:rPr lang="en-US" altLang="ja-JP" sz="1400" dirty="0" smtClean="0">
                <a:solidFill>
                  <a:prstClr val="black"/>
                </a:solidFill>
              </a:rPr>
              <a:t>and internet </a:t>
            </a:r>
            <a:r>
              <a:rPr lang="en-US" altLang="ja-JP" sz="1400" dirty="0">
                <a:solidFill>
                  <a:prstClr val="black"/>
                </a:solidFill>
              </a:rPr>
              <a:t>fee shall be paid by the end of each month for the next month. </a:t>
            </a:r>
            <a:endParaRPr lang="en-US" altLang="ja-JP" sz="1400" dirty="0"/>
          </a:p>
          <a:p>
            <a:r>
              <a:rPr lang="ja-JP" altLang="en-US" sz="1200" dirty="0"/>
              <a:t>・ </a:t>
            </a:r>
            <a:r>
              <a:rPr lang="en-US" altLang="ja-JP" sz="1200" u="sng" dirty="0"/>
              <a:t>R</a:t>
            </a:r>
            <a:r>
              <a:rPr lang="en-US" altLang="ja-JP" sz="1200" u="sng" dirty="0" smtClean="0">
                <a:solidFill>
                  <a:prstClr val="black"/>
                </a:solidFill>
              </a:rPr>
              <a:t>ent for </a:t>
            </a:r>
            <a:r>
              <a:rPr lang="en-US" altLang="ja-JP" sz="1200" u="sng" dirty="0">
                <a:solidFill>
                  <a:prstClr val="black"/>
                </a:solidFill>
              </a:rPr>
              <a:t>September 2017 shall be paid by overseas remittance before arrival in Japan</a:t>
            </a:r>
            <a:r>
              <a:rPr lang="en-US" altLang="ja-JP" sz="1200" dirty="0" smtClean="0">
                <a:solidFill>
                  <a:prstClr val="black"/>
                </a:solidFill>
              </a:rPr>
              <a:t>.</a:t>
            </a:r>
          </a:p>
          <a:p>
            <a:r>
              <a:rPr lang="ja-JP" altLang="en-US" sz="1200" dirty="0"/>
              <a:t>・ </a:t>
            </a:r>
            <a:r>
              <a:rPr lang="en-US" altLang="ja-JP" sz="1200" dirty="0" smtClean="0">
                <a:solidFill>
                  <a:prstClr val="black"/>
                </a:solidFill>
              </a:rPr>
              <a:t>Rent </a:t>
            </a:r>
            <a:r>
              <a:rPr lang="en-US" altLang="ja-JP" sz="1200" dirty="0">
                <a:solidFill>
                  <a:prstClr val="black"/>
                </a:solidFill>
              </a:rPr>
              <a:t>for </a:t>
            </a:r>
            <a:r>
              <a:rPr lang="en-US" altLang="ja-JP" sz="1200" dirty="0" smtClean="0">
                <a:solidFill>
                  <a:prstClr val="black"/>
                </a:solidFill>
              </a:rPr>
              <a:t>Sept.2017 </a:t>
            </a:r>
            <a:r>
              <a:rPr lang="en-US" altLang="ja-JP" sz="1200" dirty="0">
                <a:solidFill>
                  <a:prstClr val="black"/>
                </a:solidFill>
              </a:rPr>
              <a:t>and </a:t>
            </a:r>
            <a:r>
              <a:rPr lang="en-US" altLang="ja-JP" sz="1200" dirty="0" smtClean="0">
                <a:solidFill>
                  <a:prstClr val="black"/>
                </a:solidFill>
              </a:rPr>
              <a:t>Aug. </a:t>
            </a:r>
            <a:r>
              <a:rPr lang="en-US" altLang="ja-JP" sz="1200" dirty="0">
                <a:solidFill>
                  <a:prstClr val="black"/>
                </a:solidFill>
              </a:rPr>
              <a:t>2018 will not be calculated on a per-diem </a:t>
            </a:r>
            <a:r>
              <a:rPr lang="en-US" altLang="ja-JP" sz="1200" dirty="0" smtClean="0">
                <a:solidFill>
                  <a:prstClr val="black"/>
                </a:solidFill>
              </a:rPr>
              <a:t>basis</a:t>
            </a:r>
            <a:r>
              <a:rPr lang="en-US" altLang="ja-JP" sz="1200" dirty="0" smtClean="0"/>
              <a:t>; you must pay full rent </a:t>
            </a:r>
            <a:r>
              <a:rPr lang="en-US" altLang="ja-JP" sz="1200" dirty="0"/>
              <a:t>even </a:t>
            </a:r>
            <a:r>
              <a:rPr lang="en-US" altLang="ja-JP" sz="1200" dirty="0" smtClean="0"/>
              <a:t>you move  </a:t>
            </a:r>
            <a:r>
              <a:rPr lang="en-US" altLang="ja-JP" sz="1200" dirty="0">
                <a:solidFill>
                  <a:prstClr val="black"/>
                </a:solidFill>
              </a:rPr>
              <a:t>in/out in the middle of the month. </a:t>
            </a:r>
          </a:p>
          <a:p>
            <a:r>
              <a:rPr lang="en-US" altLang="ja-JP" sz="1400" b="1" dirty="0" smtClean="0"/>
              <a:t>【</a:t>
            </a:r>
            <a:r>
              <a:rPr lang="en-US" altLang="ja-JP" sz="1400" b="1" dirty="0"/>
              <a:t>Lease Contract 】</a:t>
            </a:r>
            <a:r>
              <a:rPr lang="ja-JP" altLang="en-US" sz="1400" b="1" dirty="0">
                <a:solidFill>
                  <a:prstClr val="black"/>
                </a:solidFill>
              </a:rPr>
              <a:t> </a:t>
            </a:r>
            <a:r>
              <a:rPr lang="en-US" altLang="ja-JP" sz="1400" dirty="0">
                <a:solidFill>
                  <a:prstClr val="black"/>
                </a:solidFill>
              </a:rPr>
              <a:t>The term of contract is from September 1, 2017 to August 31, 2018. </a:t>
            </a:r>
            <a:r>
              <a:rPr lang="en-US" altLang="ja-JP" sz="1400" dirty="0" smtClean="0">
                <a:solidFill>
                  <a:prstClr val="black"/>
                </a:solidFill>
              </a:rPr>
              <a:t>The </a:t>
            </a:r>
            <a:r>
              <a:rPr lang="en-US" altLang="ja-JP" sz="1400" dirty="0">
                <a:solidFill>
                  <a:prstClr val="black"/>
                </a:solidFill>
              </a:rPr>
              <a:t>contract shall not be cancelled in the middle of the term. </a:t>
            </a:r>
            <a:r>
              <a:rPr lang="en-US" altLang="ja-JP" sz="1200" u="sng" dirty="0">
                <a:solidFill>
                  <a:prstClr val="black"/>
                </a:solidFill>
              </a:rPr>
              <a:t>In case of cancellation, the remaining rents shall be paid as a penalty of </a:t>
            </a:r>
            <a:r>
              <a:rPr lang="en-US" altLang="ja-JP" sz="1200" u="sng" dirty="0" smtClean="0">
                <a:solidFill>
                  <a:prstClr val="black"/>
                </a:solidFill>
              </a:rPr>
              <a:t>cancellation</a:t>
            </a:r>
            <a:r>
              <a:rPr lang="en-US" altLang="ja-JP" sz="1200" u="sng" dirty="0">
                <a:solidFill>
                  <a:prstClr val="black"/>
                </a:solidFill>
              </a:rPr>
              <a:t>. </a:t>
            </a:r>
            <a:endParaRPr lang="en-US" altLang="ja-JP" sz="1200" b="1" u="sng" dirty="0"/>
          </a:p>
          <a:p>
            <a:endParaRPr lang="en-US" altLang="ja-JP" sz="1400" b="1" dirty="0" smtClean="0"/>
          </a:p>
          <a:p>
            <a:endParaRPr lang="en-US" altLang="ja-JP" sz="1400" b="1" dirty="0"/>
          </a:p>
          <a:p>
            <a:endParaRPr lang="en-US" altLang="ja-JP" sz="1400" b="1" dirty="0" smtClean="0"/>
          </a:p>
          <a:p>
            <a:endParaRPr lang="en-US" altLang="ja-JP" sz="1400" b="1" dirty="0"/>
          </a:p>
        </p:txBody>
      </p:sp>
      <p:graphicFrame>
        <p:nvGraphicFramePr>
          <p:cNvPr id="2" name="表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00200966"/>
              </p:ext>
            </p:extLst>
          </p:nvPr>
        </p:nvGraphicFramePr>
        <p:xfrm>
          <a:off x="397230" y="2399771"/>
          <a:ext cx="8352928" cy="132281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24193"/>
                <a:gridCol w="3687564"/>
                <a:gridCol w="3341171"/>
              </a:tblGrid>
              <a:tr h="308606">
                <a:tc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200" dirty="0" smtClean="0"/>
                        <a:t>Deposit and Rent for September 2017 </a:t>
                      </a:r>
                      <a:r>
                        <a:rPr kumimoji="1" lang="ja-JP" altLang="en-US" sz="1200" dirty="0" smtClean="0"/>
                        <a:t>（</a:t>
                      </a:r>
                      <a:r>
                        <a:rPr kumimoji="1" lang="en-US" altLang="ja-JP" sz="1200" dirty="0" smtClean="0"/>
                        <a:t>First Payment</a:t>
                      </a:r>
                      <a:r>
                        <a:rPr kumimoji="1" lang="ja-JP" altLang="en-US" sz="1200" dirty="0" smtClean="0"/>
                        <a:t>）</a:t>
                      </a:r>
                      <a:endParaRPr kumimoji="1" lang="ja-JP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200" dirty="0" smtClean="0"/>
                        <a:t>Rent</a:t>
                      </a:r>
                      <a:r>
                        <a:rPr kumimoji="1" lang="en-US" altLang="ja-JP" sz="1200" baseline="0" dirty="0" smtClean="0"/>
                        <a:t> for October 2017 </a:t>
                      </a:r>
                      <a:r>
                        <a:rPr kumimoji="1" lang="ja-JP" altLang="en-US" sz="1200" dirty="0" smtClean="0"/>
                        <a:t>（</a:t>
                      </a:r>
                      <a:r>
                        <a:rPr kumimoji="1" lang="en-US" altLang="ja-JP" sz="1200" dirty="0" smtClean="0"/>
                        <a:t>Second</a:t>
                      </a:r>
                      <a:r>
                        <a:rPr kumimoji="1" lang="en-US" altLang="ja-JP" sz="1200" baseline="0" dirty="0" smtClean="0"/>
                        <a:t> Payment</a:t>
                      </a:r>
                      <a:r>
                        <a:rPr kumimoji="1" lang="ja-JP" altLang="en-US" sz="1200" dirty="0" smtClean="0"/>
                        <a:t>）</a:t>
                      </a:r>
                      <a:endParaRPr kumimoji="1" lang="ja-JP" altLang="en-US" sz="1200" dirty="0"/>
                    </a:p>
                  </a:txBody>
                  <a:tcPr/>
                </a:tc>
              </a:tr>
              <a:tr h="705394">
                <a:tc>
                  <a:txBody>
                    <a:bodyPr/>
                    <a:lstStyle/>
                    <a:p>
                      <a:r>
                        <a:rPr kumimoji="1" lang="en-US" altLang="ja-JP" sz="1200" dirty="0" smtClean="0"/>
                        <a:t>Amount</a:t>
                      </a:r>
                      <a:r>
                        <a:rPr kumimoji="1" lang="en-US" altLang="ja-JP" sz="1200" baseline="0" dirty="0" smtClean="0"/>
                        <a:t> of</a:t>
                      </a:r>
                    </a:p>
                    <a:p>
                      <a:r>
                        <a:rPr kumimoji="1" lang="en-US" altLang="ja-JP" sz="1200" baseline="0" dirty="0" smtClean="0"/>
                        <a:t>remittance </a:t>
                      </a:r>
                      <a:endParaRPr kumimoji="1" lang="en-US" altLang="ja-JP" sz="12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dirty="0" smtClean="0"/>
                        <a:t>・</a:t>
                      </a:r>
                      <a:r>
                        <a:rPr kumimoji="1" lang="en-US" altLang="ja-JP" sz="1200" dirty="0" smtClean="0"/>
                        <a:t>① International Student House (</a:t>
                      </a:r>
                      <a:r>
                        <a:rPr kumimoji="1" lang="en-US" altLang="ja-JP" sz="1200" dirty="0" err="1" smtClean="0"/>
                        <a:t>Chofu</a:t>
                      </a:r>
                      <a:r>
                        <a:rPr kumimoji="1" lang="en-US" altLang="ja-JP" sz="1200" dirty="0" smtClean="0">
                          <a:solidFill>
                            <a:schemeClr val="tx1"/>
                          </a:solidFill>
                        </a:rPr>
                        <a:t>) 101,000yen</a:t>
                      </a:r>
                    </a:p>
                    <a:p>
                      <a:r>
                        <a:rPr kumimoji="1" lang="ja-JP" altLang="en-US" sz="1200" dirty="0" smtClean="0">
                          <a:solidFill>
                            <a:schemeClr val="tx1"/>
                          </a:solidFill>
                        </a:rPr>
                        <a:t>（</a:t>
                      </a:r>
                      <a:r>
                        <a:rPr kumimoji="1" lang="en-US" altLang="ja-JP" sz="1200" dirty="0" smtClean="0">
                          <a:solidFill>
                            <a:schemeClr val="tx1"/>
                          </a:solidFill>
                        </a:rPr>
                        <a:t>Deposit</a:t>
                      </a:r>
                      <a:r>
                        <a:rPr kumimoji="1" lang="en-US" altLang="ja-JP" sz="1200" baseline="0" dirty="0" smtClean="0">
                          <a:solidFill>
                            <a:schemeClr val="tx1"/>
                          </a:solidFill>
                        </a:rPr>
                        <a:t> :30,000yen  + </a:t>
                      </a:r>
                      <a:r>
                        <a:rPr kumimoji="1" lang="en-US" altLang="ja-JP" sz="1200" dirty="0" smtClean="0">
                          <a:solidFill>
                            <a:schemeClr val="tx1"/>
                          </a:solidFill>
                        </a:rPr>
                        <a:t>Rent: 66,000</a:t>
                      </a:r>
                      <a:r>
                        <a:rPr kumimoji="1" lang="en-US" altLang="ja-JP" sz="1200" baseline="0" dirty="0" smtClean="0">
                          <a:solidFill>
                            <a:schemeClr val="tx1"/>
                          </a:solidFill>
                        </a:rPr>
                        <a:t>yen</a:t>
                      </a:r>
                    </a:p>
                    <a:p>
                      <a:r>
                        <a:rPr kumimoji="1" lang="ja-JP" altLang="en-US" sz="1200" dirty="0" smtClean="0"/>
                        <a:t>＋</a:t>
                      </a:r>
                      <a:r>
                        <a:rPr kumimoji="1" lang="en-US" altLang="ja-JP" sz="1200" dirty="0" smtClean="0"/>
                        <a:t>overseas  remittance</a:t>
                      </a:r>
                      <a:r>
                        <a:rPr kumimoji="1" lang="en-US" altLang="ja-JP" sz="1200" baseline="0" dirty="0" smtClean="0"/>
                        <a:t> fee : about 5,000</a:t>
                      </a:r>
                      <a:r>
                        <a:rPr kumimoji="1" lang="en-US" altLang="ja-JP" sz="1200" dirty="0" smtClean="0"/>
                        <a:t>yen</a:t>
                      </a:r>
                      <a:r>
                        <a:rPr kumimoji="1" lang="ja-JP" altLang="en-US" sz="1200" dirty="0" smtClean="0"/>
                        <a:t>）</a:t>
                      </a:r>
                      <a:endParaRPr kumimoji="1" lang="en-US" altLang="ja-JP" sz="12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dirty="0" smtClean="0"/>
                        <a:t>・</a:t>
                      </a:r>
                      <a:r>
                        <a:rPr kumimoji="1" lang="en-US" altLang="ja-JP" sz="1200" dirty="0" smtClean="0"/>
                        <a:t>Rent for October 2017 : </a:t>
                      </a:r>
                      <a:r>
                        <a:rPr kumimoji="1" lang="en-US" altLang="ja-JP" sz="1200" dirty="0" smtClean="0">
                          <a:solidFill>
                            <a:schemeClr val="tx1"/>
                          </a:solidFill>
                        </a:rPr>
                        <a:t>66,000yen</a:t>
                      </a:r>
                    </a:p>
                  </a:txBody>
                  <a:tcPr/>
                </a:tc>
              </a:tr>
              <a:tr h="282144">
                <a:tc>
                  <a:txBody>
                    <a:bodyPr/>
                    <a:lstStyle/>
                    <a:p>
                      <a:r>
                        <a:rPr kumimoji="1" lang="en-US" altLang="ja-JP" sz="1200" dirty="0" smtClean="0"/>
                        <a:t>Payment</a:t>
                      </a:r>
                      <a:r>
                        <a:rPr kumimoji="1" lang="en-US" altLang="ja-JP" sz="1200" baseline="0" dirty="0" smtClean="0"/>
                        <a:t> due date</a:t>
                      </a:r>
                      <a:endParaRPr kumimoji="1" lang="ja-JP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200" dirty="0" smtClean="0"/>
                        <a:t>August 31, 2017</a:t>
                      </a:r>
                      <a:endParaRPr kumimoji="1" lang="ja-JP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200" dirty="0" smtClean="0"/>
                        <a:t>September 30, 2017</a:t>
                      </a:r>
                      <a:endParaRPr kumimoji="1" lang="ja-JP" altLang="en-US" sz="12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テキスト ボックス 6"/>
          <p:cNvSpPr txBox="1"/>
          <p:nvPr/>
        </p:nvSpPr>
        <p:spPr>
          <a:xfrm>
            <a:off x="8001370" y="108499"/>
            <a:ext cx="96894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200" b="1" dirty="0" smtClean="0"/>
              <a:t>Attachment</a:t>
            </a:r>
            <a:r>
              <a:rPr kumimoji="1" lang="ja-JP" altLang="en-US" sz="1200" b="1" dirty="0" smtClean="0"/>
              <a:t>　</a:t>
            </a:r>
            <a:r>
              <a:rPr kumimoji="1" lang="en-US" altLang="ja-JP" sz="1200" b="1" dirty="0" smtClean="0"/>
              <a:t> </a:t>
            </a:r>
            <a:r>
              <a:rPr lang="ja-JP" altLang="en-US" sz="1200" b="1" dirty="0"/>
              <a:t>　</a:t>
            </a:r>
            <a:endParaRPr lang="en-US" altLang="ja-JP" sz="1200" b="1" dirty="0" smtClean="0"/>
          </a:p>
          <a:p>
            <a:r>
              <a:rPr kumimoji="1" lang="ja-JP" altLang="en-US" sz="1200" b="1" dirty="0"/>
              <a:t>　</a:t>
            </a:r>
            <a:r>
              <a:rPr kumimoji="1" lang="ja-JP" altLang="en-US" sz="1200" b="1" dirty="0" smtClean="0"/>
              <a:t>　　　　</a:t>
            </a:r>
            <a:r>
              <a:rPr lang="en-US" altLang="ja-JP" sz="1200" b="1" dirty="0"/>
              <a:t>5</a:t>
            </a:r>
            <a:r>
              <a:rPr kumimoji="1" lang="en-US" altLang="ja-JP" sz="1200" b="1" dirty="0" smtClean="0"/>
              <a:t>-2</a:t>
            </a:r>
            <a:endParaRPr kumimoji="1" lang="ja-JP" altLang="en-US" sz="1200" b="1" dirty="0"/>
          </a:p>
        </p:txBody>
      </p:sp>
      <p:graphicFrame>
        <p:nvGraphicFramePr>
          <p:cNvPr id="8" name="表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73554704"/>
              </p:ext>
            </p:extLst>
          </p:nvPr>
        </p:nvGraphicFramePr>
        <p:xfrm>
          <a:off x="377224" y="5214709"/>
          <a:ext cx="8352928" cy="144038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24193"/>
                <a:gridCol w="3687564"/>
                <a:gridCol w="3341171"/>
              </a:tblGrid>
              <a:tr h="308606">
                <a:tc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200" dirty="0" smtClean="0"/>
                        <a:t>Rent for September 2017 </a:t>
                      </a:r>
                      <a:r>
                        <a:rPr kumimoji="1" lang="ja-JP" altLang="en-US" sz="1200" dirty="0" smtClean="0"/>
                        <a:t>（</a:t>
                      </a:r>
                      <a:r>
                        <a:rPr kumimoji="1" lang="en-US" altLang="ja-JP" sz="1200" dirty="0" smtClean="0"/>
                        <a:t>First Payment</a:t>
                      </a:r>
                      <a:r>
                        <a:rPr kumimoji="1" lang="ja-JP" altLang="en-US" sz="1200" dirty="0" smtClean="0"/>
                        <a:t>）</a:t>
                      </a:r>
                      <a:endParaRPr kumimoji="1" lang="ja-JP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200" dirty="0" smtClean="0"/>
                        <a:t>Rent</a:t>
                      </a:r>
                      <a:r>
                        <a:rPr kumimoji="1" lang="en-US" altLang="ja-JP" sz="1200" baseline="0" dirty="0" smtClean="0"/>
                        <a:t> for October 2017 </a:t>
                      </a:r>
                      <a:r>
                        <a:rPr kumimoji="1" lang="ja-JP" altLang="en-US" sz="1200" dirty="0" smtClean="0"/>
                        <a:t>（</a:t>
                      </a:r>
                      <a:r>
                        <a:rPr kumimoji="1" lang="en-US" altLang="ja-JP" sz="1200" dirty="0" smtClean="0"/>
                        <a:t>Second</a:t>
                      </a:r>
                      <a:r>
                        <a:rPr kumimoji="1" lang="en-US" altLang="ja-JP" sz="1200" baseline="0" dirty="0" smtClean="0"/>
                        <a:t> Payment</a:t>
                      </a:r>
                      <a:r>
                        <a:rPr kumimoji="1" lang="ja-JP" altLang="en-US" sz="1200" dirty="0" smtClean="0"/>
                        <a:t>）</a:t>
                      </a:r>
                      <a:endParaRPr kumimoji="1" lang="ja-JP" altLang="en-US" sz="1200" dirty="0"/>
                    </a:p>
                  </a:txBody>
                  <a:tcPr/>
                </a:tc>
              </a:tr>
              <a:tr h="705394">
                <a:tc>
                  <a:txBody>
                    <a:bodyPr/>
                    <a:lstStyle/>
                    <a:p>
                      <a:r>
                        <a:rPr kumimoji="1" lang="en-US" altLang="ja-JP" sz="1200" dirty="0" smtClean="0"/>
                        <a:t>Amount</a:t>
                      </a:r>
                      <a:r>
                        <a:rPr kumimoji="1" lang="en-US" altLang="ja-JP" sz="1200" baseline="0" dirty="0" smtClean="0"/>
                        <a:t> of</a:t>
                      </a:r>
                    </a:p>
                    <a:p>
                      <a:r>
                        <a:rPr kumimoji="1" lang="en-US" altLang="ja-JP" sz="1200" baseline="0" dirty="0" smtClean="0"/>
                        <a:t>remittance </a:t>
                      </a:r>
                      <a:endParaRPr kumimoji="1" lang="en-US" altLang="ja-JP" sz="12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dirty="0" smtClean="0"/>
                        <a:t>・②</a:t>
                      </a:r>
                      <a:r>
                        <a:rPr kumimoji="1" lang="en-US" altLang="ja-JP" sz="1200" dirty="0" smtClean="0"/>
                        <a:t>Minami-</a:t>
                      </a:r>
                      <a:r>
                        <a:rPr kumimoji="1" lang="en-US" altLang="ja-JP" sz="1200" dirty="0" err="1" smtClean="0"/>
                        <a:t>Osawa</a:t>
                      </a:r>
                      <a:r>
                        <a:rPr kumimoji="1" lang="en-US" altLang="ja-JP" sz="1200" dirty="0" smtClean="0"/>
                        <a:t> Campus, </a:t>
                      </a:r>
                      <a:r>
                        <a:rPr kumimoji="1" lang="ja-JP" altLang="en-US" sz="1200" dirty="0" smtClean="0"/>
                        <a:t>③</a:t>
                      </a:r>
                      <a:r>
                        <a:rPr kumimoji="1" lang="en-US" altLang="ja-JP" sz="1200" dirty="0" smtClean="0"/>
                        <a:t>Hino Campus:</a:t>
                      </a:r>
                      <a:r>
                        <a:rPr kumimoji="1" lang="en-US" altLang="ja-JP" sz="1200" baseline="0" dirty="0" smtClean="0"/>
                        <a:t> </a:t>
                      </a:r>
                      <a:r>
                        <a:rPr kumimoji="1" lang="en-US" altLang="ja-JP" sz="1200" dirty="0" smtClean="0"/>
                        <a:t>65,500yen</a:t>
                      </a:r>
                    </a:p>
                    <a:p>
                      <a:r>
                        <a:rPr kumimoji="1" lang="ja-JP" altLang="en-US" sz="1200" dirty="0" smtClean="0"/>
                        <a:t>（</a:t>
                      </a:r>
                      <a:r>
                        <a:rPr kumimoji="1" lang="en-US" altLang="ja-JP" sz="1200" dirty="0" smtClean="0"/>
                        <a:t>Rent:60,000</a:t>
                      </a:r>
                      <a:r>
                        <a:rPr kumimoji="1" lang="en-US" altLang="ja-JP" sz="1200" baseline="0" dirty="0" smtClean="0"/>
                        <a:t>yen</a:t>
                      </a:r>
                      <a:r>
                        <a:rPr kumimoji="1" lang="ja-JP" altLang="en-US" sz="1200" dirty="0" smtClean="0"/>
                        <a:t>＋</a:t>
                      </a:r>
                      <a:r>
                        <a:rPr kumimoji="1" lang="en-US" altLang="ja-JP" sz="1200" dirty="0" smtClean="0"/>
                        <a:t>overseas  remittance</a:t>
                      </a:r>
                      <a:r>
                        <a:rPr kumimoji="1" lang="en-US" altLang="ja-JP" sz="1200" baseline="0" dirty="0" smtClean="0"/>
                        <a:t> fee :5,500</a:t>
                      </a:r>
                      <a:r>
                        <a:rPr kumimoji="1" lang="en-US" altLang="ja-JP" sz="1200" dirty="0" smtClean="0"/>
                        <a:t>yen</a:t>
                      </a:r>
                      <a:r>
                        <a:rPr kumimoji="1" lang="ja-JP" altLang="en-US" sz="1200" dirty="0" smtClean="0"/>
                        <a:t>）</a:t>
                      </a:r>
                      <a:endParaRPr kumimoji="1" lang="en-US" altLang="ja-JP" sz="1200" dirty="0" smtClean="0"/>
                    </a:p>
                    <a:p>
                      <a:r>
                        <a:rPr kumimoji="1" lang="ja-JP" altLang="en-US" sz="1200" dirty="0" smtClean="0"/>
                        <a:t>・④</a:t>
                      </a:r>
                      <a:r>
                        <a:rPr kumimoji="1" lang="en-US" altLang="ja-JP" sz="1200" dirty="0" smtClean="0"/>
                        <a:t>Arakawa Campus:</a:t>
                      </a:r>
                      <a:r>
                        <a:rPr kumimoji="1" lang="ja-JP" altLang="en-US" sz="1200" dirty="0" smtClean="0"/>
                        <a:t>　</a:t>
                      </a:r>
                      <a:r>
                        <a:rPr kumimoji="1" lang="en-US" altLang="ja-JP" sz="1200" dirty="0" smtClean="0"/>
                        <a:t>90,500yen</a:t>
                      </a:r>
                    </a:p>
                    <a:p>
                      <a:r>
                        <a:rPr kumimoji="1" lang="ja-JP" altLang="en-US" sz="1200" dirty="0" smtClean="0"/>
                        <a:t>（</a:t>
                      </a:r>
                      <a:r>
                        <a:rPr kumimoji="1" lang="en-US" altLang="ja-JP" sz="1200" dirty="0" smtClean="0"/>
                        <a:t>Rent: 85,000</a:t>
                      </a:r>
                      <a:r>
                        <a:rPr kumimoji="1" lang="en-US" altLang="ja-JP" sz="1200" baseline="0" dirty="0" smtClean="0"/>
                        <a:t>yen</a:t>
                      </a:r>
                      <a:r>
                        <a:rPr kumimoji="1" lang="ja-JP" altLang="en-US" sz="1200" dirty="0" smtClean="0"/>
                        <a:t>＋</a:t>
                      </a:r>
                      <a:r>
                        <a:rPr kumimoji="1" lang="en-US" altLang="ja-JP" sz="1200" dirty="0" smtClean="0"/>
                        <a:t>overseas</a:t>
                      </a:r>
                      <a:r>
                        <a:rPr kumimoji="1" lang="en-US" altLang="ja-JP" sz="1200" baseline="0" dirty="0" smtClean="0"/>
                        <a:t> remittance  fee:5</a:t>
                      </a:r>
                      <a:r>
                        <a:rPr kumimoji="1" lang="en-US" altLang="ja-JP" sz="1200" dirty="0" smtClean="0"/>
                        <a:t>,500yen</a:t>
                      </a:r>
                      <a:r>
                        <a:rPr kumimoji="1" lang="ja-JP" altLang="en-US" sz="1200" dirty="0" smtClean="0"/>
                        <a:t>）</a:t>
                      </a:r>
                      <a:endParaRPr kumimoji="1" lang="ja-JP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dirty="0" smtClean="0"/>
                        <a:t>・②</a:t>
                      </a:r>
                      <a:r>
                        <a:rPr kumimoji="1" lang="en-US" altLang="ja-JP" sz="1200" dirty="0" smtClean="0"/>
                        <a:t>Minami-</a:t>
                      </a:r>
                      <a:r>
                        <a:rPr kumimoji="1" lang="en-US" altLang="ja-JP" sz="1200" dirty="0" err="1" smtClean="0"/>
                        <a:t>Osawa</a:t>
                      </a:r>
                      <a:r>
                        <a:rPr kumimoji="1" lang="en-US" altLang="ja-JP" sz="1200" dirty="0" smtClean="0"/>
                        <a:t> Campus, </a:t>
                      </a:r>
                      <a:r>
                        <a:rPr kumimoji="1" lang="ja-JP" altLang="en-US" sz="1200" dirty="0" smtClean="0"/>
                        <a:t>③</a:t>
                      </a:r>
                      <a:r>
                        <a:rPr kumimoji="1" lang="en-US" altLang="ja-JP" sz="1200" dirty="0" smtClean="0"/>
                        <a:t>Hino Campus:</a:t>
                      </a:r>
                      <a:r>
                        <a:rPr kumimoji="1" lang="en-US" altLang="ja-JP" sz="1200" baseline="0" dirty="0" smtClean="0"/>
                        <a:t> </a:t>
                      </a:r>
                      <a:r>
                        <a:rPr kumimoji="1" lang="ja-JP" altLang="en-US" sz="1200" baseline="0" dirty="0" smtClean="0"/>
                        <a:t>　</a:t>
                      </a:r>
                      <a:r>
                        <a:rPr kumimoji="1" lang="en-US" altLang="ja-JP" sz="1200" dirty="0" smtClean="0"/>
                        <a:t>60,000yen</a:t>
                      </a:r>
                    </a:p>
                    <a:p>
                      <a:r>
                        <a:rPr kumimoji="1" lang="ja-JP" altLang="en-US" sz="1200" dirty="0" smtClean="0"/>
                        <a:t>・④</a:t>
                      </a:r>
                      <a:r>
                        <a:rPr kumimoji="1" lang="en-US" altLang="ja-JP" sz="1200" dirty="0" smtClean="0"/>
                        <a:t>Arakawa Campus:</a:t>
                      </a:r>
                      <a:r>
                        <a:rPr kumimoji="1" lang="ja-JP" altLang="en-US" sz="1200" baseline="0" dirty="0" smtClean="0"/>
                        <a:t> </a:t>
                      </a:r>
                      <a:r>
                        <a:rPr kumimoji="1" lang="en-US" altLang="ja-JP" sz="1200" dirty="0" smtClean="0"/>
                        <a:t>85,000yen</a:t>
                      </a:r>
                      <a:endParaRPr kumimoji="1" lang="ja-JP" altLang="en-US" sz="1200" dirty="0"/>
                    </a:p>
                  </a:txBody>
                  <a:tcPr/>
                </a:tc>
              </a:tr>
              <a:tr h="282144">
                <a:tc>
                  <a:txBody>
                    <a:bodyPr/>
                    <a:lstStyle/>
                    <a:p>
                      <a:r>
                        <a:rPr kumimoji="1" lang="en-US" altLang="ja-JP" sz="1200" dirty="0" smtClean="0"/>
                        <a:t>Payment</a:t>
                      </a:r>
                      <a:r>
                        <a:rPr kumimoji="1" lang="en-US" altLang="ja-JP" sz="1200" baseline="0" dirty="0" smtClean="0"/>
                        <a:t> due date</a:t>
                      </a:r>
                      <a:endParaRPr kumimoji="1" lang="ja-JP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200" dirty="0" smtClean="0"/>
                        <a:t>August 25, 2017</a:t>
                      </a:r>
                      <a:endParaRPr kumimoji="1" lang="ja-JP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200" dirty="0" smtClean="0"/>
                        <a:t>September 30, 2017</a:t>
                      </a:r>
                      <a:endParaRPr kumimoji="1" lang="ja-JP" altLang="en-US" sz="12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521065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/>
          <p:cNvSpPr txBox="1"/>
          <p:nvPr/>
        </p:nvSpPr>
        <p:spPr>
          <a:xfrm>
            <a:off x="323528" y="422977"/>
            <a:ext cx="8644348" cy="53245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altLang="ja-JP" sz="1400" dirty="0" smtClean="0"/>
          </a:p>
          <a:p>
            <a:r>
              <a:rPr lang="en-US" altLang="ja-JP" sz="1600" b="1" dirty="0" smtClean="0">
                <a:solidFill>
                  <a:prstClr val="black"/>
                </a:solidFill>
              </a:rPr>
              <a:t>【Important Notes regarding the rules for International Student House / Recommended Housing】</a:t>
            </a:r>
            <a:endParaRPr lang="en-US" altLang="ja-JP" sz="1600" b="1" dirty="0"/>
          </a:p>
          <a:p>
            <a:endParaRPr lang="en-US" altLang="ja-JP" sz="1100" dirty="0" smtClean="0"/>
          </a:p>
          <a:p>
            <a:endParaRPr lang="en-US" altLang="ja-JP" sz="1100" dirty="0" smtClean="0"/>
          </a:p>
          <a:p>
            <a:r>
              <a:rPr lang="en-US" altLang="ja-JP" sz="1600" dirty="0" smtClean="0">
                <a:solidFill>
                  <a:prstClr val="black"/>
                </a:solidFill>
              </a:rPr>
              <a:t>【Points to attention】</a:t>
            </a:r>
            <a:endParaRPr lang="en-US" altLang="ja-JP" sz="1600" dirty="0" smtClean="0"/>
          </a:p>
          <a:p>
            <a:r>
              <a:rPr lang="ja-JP" altLang="en-US" sz="1600" dirty="0" smtClean="0">
                <a:solidFill>
                  <a:prstClr val="black"/>
                </a:solidFill>
              </a:rPr>
              <a:t>・</a:t>
            </a:r>
            <a:r>
              <a:rPr lang="en-US" altLang="ja-JP" sz="1600" dirty="0">
                <a:solidFill>
                  <a:prstClr val="black"/>
                </a:solidFill>
              </a:rPr>
              <a:t>The occupancy is limited to the contract signer. The contract signer’s friends, relatives or family </a:t>
            </a:r>
          </a:p>
          <a:p>
            <a:r>
              <a:rPr lang="en-US" altLang="ja-JP" sz="1600" dirty="0" smtClean="0">
                <a:solidFill>
                  <a:prstClr val="black"/>
                </a:solidFill>
              </a:rPr>
              <a:t>  members </a:t>
            </a:r>
            <a:r>
              <a:rPr lang="en-US" altLang="ja-JP" sz="1600" dirty="0">
                <a:solidFill>
                  <a:prstClr val="black"/>
                </a:solidFill>
              </a:rPr>
              <a:t>shall </a:t>
            </a:r>
            <a:r>
              <a:rPr lang="en-US" altLang="ja-JP" sz="1600" dirty="0" smtClean="0">
                <a:solidFill>
                  <a:prstClr val="black"/>
                </a:solidFill>
              </a:rPr>
              <a:t>not </a:t>
            </a:r>
            <a:r>
              <a:rPr lang="en-US" altLang="ja-JP" sz="1600" dirty="0">
                <a:solidFill>
                  <a:prstClr val="black"/>
                </a:solidFill>
              </a:rPr>
              <a:t>be permitted to live together.</a:t>
            </a:r>
          </a:p>
          <a:p>
            <a:r>
              <a:rPr lang="ja-JP" altLang="en-US" sz="1600" dirty="0" smtClean="0">
                <a:solidFill>
                  <a:prstClr val="black"/>
                </a:solidFill>
              </a:rPr>
              <a:t>・</a:t>
            </a:r>
            <a:r>
              <a:rPr lang="en-US" altLang="ja-JP" sz="1600" dirty="0">
                <a:solidFill>
                  <a:prstClr val="black"/>
                </a:solidFill>
              </a:rPr>
              <a:t>If any occupant moves out in the middle of the contract,  refund of rent shall not be made on </a:t>
            </a:r>
            <a:endParaRPr lang="en-US" altLang="ja-JP" sz="1600" dirty="0" smtClean="0">
              <a:solidFill>
                <a:prstClr val="black"/>
              </a:solidFill>
            </a:endParaRPr>
          </a:p>
          <a:p>
            <a:r>
              <a:rPr lang="en-US" altLang="ja-JP" sz="1600" dirty="0">
                <a:solidFill>
                  <a:prstClr val="black"/>
                </a:solidFill>
              </a:rPr>
              <a:t> </a:t>
            </a:r>
            <a:r>
              <a:rPr lang="en-US" altLang="ja-JP" sz="1600" dirty="0" smtClean="0">
                <a:solidFill>
                  <a:prstClr val="black"/>
                </a:solidFill>
              </a:rPr>
              <a:t> a </a:t>
            </a:r>
            <a:r>
              <a:rPr lang="en-US" altLang="ja-JP" sz="1600" dirty="0">
                <a:solidFill>
                  <a:prstClr val="black"/>
                </a:solidFill>
              </a:rPr>
              <a:t>per-diem basis.</a:t>
            </a:r>
          </a:p>
          <a:p>
            <a:r>
              <a:rPr lang="ja-JP" altLang="en-US" sz="1600" dirty="0">
                <a:solidFill>
                  <a:prstClr val="black"/>
                </a:solidFill>
              </a:rPr>
              <a:t>・</a:t>
            </a:r>
            <a:r>
              <a:rPr lang="en-US" altLang="ja-JP" sz="1600" dirty="0">
                <a:solidFill>
                  <a:prstClr val="black"/>
                </a:solidFill>
              </a:rPr>
              <a:t>If any occupant causes damages to the equipment and others  by willful misconduct or negligence</a:t>
            </a:r>
            <a:r>
              <a:rPr lang="en-US" altLang="ja-JP" sz="1600" dirty="0" smtClean="0">
                <a:solidFill>
                  <a:prstClr val="black"/>
                </a:solidFill>
              </a:rPr>
              <a:t>,</a:t>
            </a:r>
          </a:p>
          <a:p>
            <a:r>
              <a:rPr lang="en-US" altLang="ja-JP" sz="1600" dirty="0">
                <a:solidFill>
                  <a:prstClr val="black"/>
                </a:solidFill>
              </a:rPr>
              <a:t> </a:t>
            </a:r>
            <a:r>
              <a:rPr lang="en-US" altLang="ja-JP" sz="1600" dirty="0" smtClean="0">
                <a:solidFill>
                  <a:prstClr val="black"/>
                </a:solidFill>
              </a:rPr>
              <a:t> </a:t>
            </a:r>
            <a:r>
              <a:rPr lang="en-US" altLang="ja-JP" sz="1600" dirty="0">
                <a:solidFill>
                  <a:prstClr val="black"/>
                </a:solidFill>
              </a:rPr>
              <a:t>the occupant </a:t>
            </a:r>
            <a:r>
              <a:rPr lang="en-US" altLang="ja-JP" sz="1600" dirty="0" smtClean="0">
                <a:solidFill>
                  <a:prstClr val="black"/>
                </a:solidFill>
              </a:rPr>
              <a:t>shall </a:t>
            </a:r>
            <a:r>
              <a:rPr lang="en-US" altLang="ja-JP" sz="1600" dirty="0">
                <a:solidFill>
                  <a:prstClr val="black"/>
                </a:solidFill>
              </a:rPr>
              <a:t>be liable for the damages</a:t>
            </a:r>
            <a:r>
              <a:rPr lang="en-US" altLang="ja-JP" sz="1600" dirty="0" smtClean="0">
                <a:solidFill>
                  <a:prstClr val="black"/>
                </a:solidFill>
              </a:rPr>
              <a:t>.</a:t>
            </a:r>
          </a:p>
          <a:p>
            <a:endParaRPr lang="en-US" altLang="ja-JP" sz="1600" dirty="0" smtClean="0">
              <a:solidFill>
                <a:prstClr val="black"/>
              </a:solidFill>
            </a:endParaRPr>
          </a:p>
          <a:p>
            <a:endParaRPr lang="en-US" altLang="ja-JP" sz="1600" dirty="0">
              <a:solidFill>
                <a:prstClr val="black"/>
              </a:solidFill>
            </a:endParaRPr>
          </a:p>
          <a:p>
            <a:r>
              <a:rPr lang="en-US" altLang="ja-JP" sz="1600" dirty="0" smtClean="0">
                <a:solidFill>
                  <a:prstClr val="black"/>
                </a:solidFill>
              </a:rPr>
              <a:t>【Notes for residents】</a:t>
            </a:r>
            <a:endParaRPr lang="en-US" altLang="ja-JP" sz="1600" dirty="0">
              <a:solidFill>
                <a:prstClr val="black"/>
              </a:solidFill>
            </a:endParaRPr>
          </a:p>
          <a:p>
            <a:r>
              <a:rPr lang="ja-JP" altLang="en-US" sz="1600" dirty="0">
                <a:solidFill>
                  <a:prstClr val="black"/>
                </a:solidFill>
              </a:rPr>
              <a:t>・</a:t>
            </a:r>
            <a:r>
              <a:rPr lang="en-US" altLang="ja-JP" sz="1600" dirty="0">
                <a:solidFill>
                  <a:prstClr val="black"/>
                </a:solidFill>
              </a:rPr>
              <a:t>Smoking is prohibited in the room.</a:t>
            </a:r>
          </a:p>
          <a:p>
            <a:r>
              <a:rPr lang="ja-JP" altLang="en-US" sz="1600" dirty="0">
                <a:solidFill>
                  <a:prstClr val="black"/>
                </a:solidFill>
              </a:rPr>
              <a:t>・</a:t>
            </a:r>
            <a:r>
              <a:rPr lang="en-US" altLang="ja-JP" sz="1600" dirty="0">
                <a:solidFill>
                  <a:prstClr val="black"/>
                </a:solidFill>
              </a:rPr>
              <a:t>The occupant is responsible to clean the room and common space, and maintain them in a clean </a:t>
            </a:r>
            <a:endParaRPr lang="en-US" altLang="ja-JP" sz="1600" dirty="0" smtClean="0">
              <a:solidFill>
                <a:prstClr val="black"/>
              </a:solidFill>
            </a:endParaRPr>
          </a:p>
          <a:p>
            <a:r>
              <a:rPr lang="en-US" altLang="ja-JP" sz="1600" dirty="0">
                <a:solidFill>
                  <a:prstClr val="black"/>
                </a:solidFill>
              </a:rPr>
              <a:t> </a:t>
            </a:r>
            <a:r>
              <a:rPr lang="en-US" altLang="ja-JP" sz="1600" dirty="0" smtClean="0">
                <a:solidFill>
                  <a:prstClr val="black"/>
                </a:solidFill>
              </a:rPr>
              <a:t> condition</a:t>
            </a:r>
            <a:r>
              <a:rPr lang="en-US" altLang="ja-JP" sz="1600" dirty="0">
                <a:solidFill>
                  <a:prstClr val="black"/>
                </a:solidFill>
              </a:rPr>
              <a:t>.</a:t>
            </a:r>
          </a:p>
          <a:p>
            <a:r>
              <a:rPr lang="ja-JP" altLang="en-US" sz="1600" dirty="0">
                <a:solidFill>
                  <a:prstClr val="black"/>
                </a:solidFill>
              </a:rPr>
              <a:t>・</a:t>
            </a:r>
            <a:r>
              <a:rPr lang="en-US" altLang="ja-JP" sz="1600" dirty="0">
                <a:solidFill>
                  <a:prstClr val="black"/>
                </a:solidFill>
              </a:rPr>
              <a:t>Take out trash and garbage on the designated days after sorting out according to the rules set by </a:t>
            </a:r>
            <a:endParaRPr lang="en-US" altLang="ja-JP" sz="1600" dirty="0" smtClean="0">
              <a:solidFill>
                <a:prstClr val="black"/>
              </a:solidFill>
            </a:endParaRPr>
          </a:p>
          <a:p>
            <a:r>
              <a:rPr lang="en-US" altLang="ja-JP" sz="1600" dirty="0">
                <a:solidFill>
                  <a:prstClr val="black"/>
                </a:solidFill>
              </a:rPr>
              <a:t> </a:t>
            </a:r>
            <a:r>
              <a:rPr lang="en-US" altLang="ja-JP" sz="1600" dirty="0" smtClean="0">
                <a:solidFill>
                  <a:prstClr val="black"/>
                </a:solidFill>
              </a:rPr>
              <a:t> the </a:t>
            </a:r>
            <a:r>
              <a:rPr lang="en-US" altLang="ja-JP" sz="1600" dirty="0">
                <a:solidFill>
                  <a:prstClr val="black"/>
                </a:solidFill>
              </a:rPr>
              <a:t>local or </a:t>
            </a:r>
            <a:r>
              <a:rPr lang="en-US" altLang="ja-JP" sz="1600" dirty="0" smtClean="0">
                <a:solidFill>
                  <a:prstClr val="black"/>
                </a:solidFill>
              </a:rPr>
              <a:t>housing </a:t>
            </a:r>
            <a:r>
              <a:rPr lang="en-US" altLang="ja-JP" sz="1600" dirty="0">
                <a:solidFill>
                  <a:prstClr val="black"/>
                </a:solidFill>
              </a:rPr>
              <a:t>community.</a:t>
            </a:r>
          </a:p>
          <a:p>
            <a:r>
              <a:rPr lang="ja-JP" altLang="en-US" sz="1600" dirty="0">
                <a:solidFill>
                  <a:prstClr val="black"/>
                </a:solidFill>
              </a:rPr>
              <a:t>・</a:t>
            </a:r>
            <a:r>
              <a:rPr lang="en-US" altLang="ja-JP" sz="1600" dirty="0">
                <a:solidFill>
                  <a:prstClr val="black"/>
                </a:solidFill>
              </a:rPr>
              <a:t>Be aware of noise, and do not disturb the neighbors with noise. (Especially early morning and </a:t>
            </a:r>
            <a:endParaRPr lang="en-US" altLang="ja-JP" sz="1600" dirty="0" smtClean="0">
              <a:solidFill>
                <a:prstClr val="black"/>
              </a:solidFill>
            </a:endParaRPr>
          </a:p>
          <a:p>
            <a:r>
              <a:rPr lang="en-US" altLang="ja-JP" sz="1600" dirty="0">
                <a:solidFill>
                  <a:prstClr val="black"/>
                </a:solidFill>
              </a:rPr>
              <a:t> </a:t>
            </a:r>
            <a:r>
              <a:rPr lang="en-US" altLang="ja-JP" sz="1600" dirty="0" smtClean="0">
                <a:solidFill>
                  <a:prstClr val="black"/>
                </a:solidFill>
              </a:rPr>
              <a:t> late </a:t>
            </a:r>
            <a:r>
              <a:rPr lang="en-US" altLang="ja-JP" sz="1600" dirty="0">
                <a:solidFill>
                  <a:prstClr val="black"/>
                </a:solidFill>
              </a:rPr>
              <a:t>night hours</a:t>
            </a:r>
            <a:r>
              <a:rPr lang="en-US" altLang="ja-JP" sz="1600" dirty="0" smtClean="0">
                <a:solidFill>
                  <a:prstClr val="black"/>
                </a:solidFill>
              </a:rPr>
              <a:t>.)</a:t>
            </a:r>
          </a:p>
          <a:p>
            <a:endParaRPr lang="en-US" altLang="ja-JP" sz="1600" dirty="0">
              <a:solidFill>
                <a:prstClr val="black"/>
              </a:solidFill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8001370" y="108499"/>
            <a:ext cx="96894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200" b="1" dirty="0" smtClean="0"/>
              <a:t>Attachment</a:t>
            </a:r>
            <a:r>
              <a:rPr kumimoji="1" lang="ja-JP" altLang="en-US" sz="1200" b="1" dirty="0" smtClean="0"/>
              <a:t>　</a:t>
            </a:r>
            <a:r>
              <a:rPr kumimoji="1" lang="en-US" altLang="ja-JP" sz="1200" b="1" dirty="0" smtClean="0"/>
              <a:t> </a:t>
            </a:r>
            <a:r>
              <a:rPr lang="ja-JP" altLang="en-US" sz="1200" b="1" dirty="0"/>
              <a:t>　</a:t>
            </a:r>
            <a:endParaRPr lang="en-US" altLang="ja-JP" sz="1200" b="1" dirty="0" smtClean="0"/>
          </a:p>
          <a:p>
            <a:r>
              <a:rPr kumimoji="1" lang="ja-JP" altLang="en-US" sz="1200" b="1" dirty="0"/>
              <a:t>　</a:t>
            </a:r>
            <a:r>
              <a:rPr kumimoji="1" lang="ja-JP" altLang="en-US" sz="1200" b="1" dirty="0" smtClean="0"/>
              <a:t>　　　　</a:t>
            </a:r>
            <a:r>
              <a:rPr lang="en-US" altLang="ja-JP" sz="1200" b="1" dirty="0"/>
              <a:t>5</a:t>
            </a:r>
            <a:r>
              <a:rPr kumimoji="1" lang="en-US" altLang="ja-JP" sz="1200" b="1" dirty="0" smtClean="0"/>
              <a:t>-2</a:t>
            </a:r>
            <a:endParaRPr kumimoji="1" lang="ja-JP" altLang="en-US" sz="1200" b="1" dirty="0"/>
          </a:p>
        </p:txBody>
      </p:sp>
    </p:spTree>
    <p:extLst>
      <p:ext uri="{BB962C8B-B14F-4D97-AF65-F5344CB8AC3E}">
        <p14:creationId xmlns:p14="http://schemas.microsoft.com/office/powerpoint/2010/main" val="17799330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/>
          <p:cNvSpPr txBox="1"/>
          <p:nvPr/>
        </p:nvSpPr>
        <p:spPr>
          <a:xfrm>
            <a:off x="85134" y="164071"/>
            <a:ext cx="878836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600" b="1" dirty="0" smtClean="0">
                <a:solidFill>
                  <a:prstClr val="black"/>
                </a:solidFill>
              </a:rPr>
              <a:t>■</a:t>
            </a:r>
            <a:r>
              <a:rPr lang="en-US" altLang="ja-JP" sz="1600" dirty="0">
                <a:solidFill>
                  <a:prstClr val="black"/>
                </a:solidFill>
              </a:rPr>
              <a:t> </a:t>
            </a:r>
            <a:r>
              <a:rPr lang="en-US" altLang="ja-JP" sz="1400" b="1" dirty="0" smtClean="0">
                <a:solidFill>
                  <a:prstClr val="black"/>
                </a:solidFill>
              </a:rPr>
              <a:t>Reference </a:t>
            </a:r>
            <a:r>
              <a:rPr lang="en-US" altLang="ja-JP" sz="1400" b="1" dirty="0">
                <a:solidFill>
                  <a:prstClr val="black"/>
                </a:solidFill>
              </a:rPr>
              <a:t>information </a:t>
            </a:r>
            <a:r>
              <a:rPr lang="ja-JP" altLang="en-US" sz="1600" b="1" dirty="0" smtClean="0">
                <a:solidFill>
                  <a:prstClr val="black"/>
                </a:solidFill>
              </a:rPr>
              <a:t>■</a:t>
            </a:r>
            <a:endParaRPr lang="en-US" altLang="ja-JP" sz="1600" b="1" dirty="0" smtClean="0">
              <a:solidFill>
                <a:prstClr val="black"/>
              </a:solidFill>
            </a:endParaRPr>
          </a:p>
          <a:p>
            <a:r>
              <a:rPr lang="en-US" altLang="ja-JP" sz="1400" b="1" dirty="0" smtClean="0">
                <a:solidFill>
                  <a:prstClr val="black"/>
                </a:solidFill>
              </a:rPr>
              <a:t>【</a:t>
            </a:r>
            <a:r>
              <a:rPr lang="en-US" altLang="ja-JP" sz="1400" dirty="0">
                <a:solidFill>
                  <a:prstClr val="black"/>
                </a:solidFill>
              </a:rPr>
              <a:t> </a:t>
            </a:r>
            <a:r>
              <a:rPr lang="en-US" altLang="ja-JP" sz="1200" dirty="0" smtClean="0">
                <a:solidFill>
                  <a:prstClr val="black"/>
                </a:solidFill>
              </a:rPr>
              <a:t>Difference </a:t>
            </a:r>
            <a:r>
              <a:rPr lang="en-US" altLang="ja-JP" sz="1200" dirty="0">
                <a:solidFill>
                  <a:prstClr val="black"/>
                </a:solidFill>
              </a:rPr>
              <a:t>between </a:t>
            </a:r>
            <a:r>
              <a:rPr lang="en-US" altLang="ja-JP" sz="1200" dirty="0" smtClean="0">
                <a:solidFill>
                  <a:prstClr val="black"/>
                </a:solidFill>
              </a:rPr>
              <a:t>General Housing </a:t>
            </a:r>
            <a:r>
              <a:rPr lang="en-US" altLang="ja-JP" sz="1200" dirty="0">
                <a:solidFill>
                  <a:prstClr val="black"/>
                </a:solidFill>
              </a:rPr>
              <a:t>and </a:t>
            </a:r>
            <a:r>
              <a:rPr lang="en-US" altLang="ja-JP" sz="1200" dirty="0" smtClean="0">
                <a:solidFill>
                  <a:prstClr val="black"/>
                </a:solidFill>
              </a:rPr>
              <a:t>TMU</a:t>
            </a:r>
            <a:r>
              <a:rPr lang="ja-JP" altLang="en-US" sz="1200" dirty="0">
                <a:solidFill>
                  <a:prstClr val="black"/>
                </a:solidFill>
              </a:rPr>
              <a:t> </a:t>
            </a:r>
            <a:r>
              <a:rPr lang="en-US" altLang="ja-JP" sz="1200" dirty="0" smtClean="0">
                <a:solidFill>
                  <a:prstClr val="black"/>
                </a:solidFill>
              </a:rPr>
              <a:t>International Student House</a:t>
            </a:r>
            <a:r>
              <a:rPr lang="ja-JP" altLang="en-US" sz="1200" dirty="0" smtClean="0">
                <a:solidFill>
                  <a:prstClr val="black"/>
                </a:solidFill>
              </a:rPr>
              <a:t>／</a:t>
            </a:r>
            <a:r>
              <a:rPr lang="en-US" altLang="ja-JP" sz="1200" dirty="0" smtClean="0">
                <a:solidFill>
                  <a:prstClr val="black"/>
                </a:solidFill>
              </a:rPr>
              <a:t>Recommended Housing</a:t>
            </a:r>
            <a:r>
              <a:rPr lang="en-US" altLang="ja-JP" sz="1200" b="1" dirty="0" smtClean="0">
                <a:solidFill>
                  <a:prstClr val="black"/>
                </a:solidFill>
              </a:rPr>
              <a:t>】</a:t>
            </a:r>
          </a:p>
          <a:p>
            <a:r>
              <a:rPr lang="ja-JP" altLang="en-US" sz="1200" b="1" dirty="0" smtClean="0">
                <a:solidFill>
                  <a:prstClr val="black"/>
                </a:solidFill>
              </a:rPr>
              <a:t>・ </a:t>
            </a:r>
            <a:r>
              <a:rPr lang="en-US" altLang="ja-JP" sz="1200" dirty="0" smtClean="0">
                <a:solidFill>
                  <a:prstClr val="black"/>
                </a:solidFill>
              </a:rPr>
              <a:t>You usually need to pay a lot of money when renting housing in Japan, such as deposit, key money,  fee for a guarantor company, etc. </a:t>
            </a:r>
            <a:r>
              <a:rPr lang="en-US" altLang="ja-JP" sz="1200" dirty="0">
                <a:solidFill>
                  <a:prstClr val="black"/>
                </a:solidFill>
              </a:rPr>
              <a:t>Besides </a:t>
            </a:r>
            <a:r>
              <a:rPr lang="en-US" altLang="ja-JP" sz="1200" dirty="0" smtClean="0">
                <a:solidFill>
                  <a:prstClr val="black"/>
                </a:solidFill>
              </a:rPr>
              <a:t>these expenses, you may also have to pass the tenant screening in terms of credit history and reference.  Therefore, it takes a lot of time to reach  a rent contract.</a:t>
            </a:r>
          </a:p>
          <a:p>
            <a:r>
              <a:rPr lang="en-US" altLang="ja-JP" sz="1200" dirty="0" smtClean="0">
                <a:solidFill>
                  <a:prstClr val="black"/>
                </a:solidFill>
              </a:rPr>
              <a:t>Please check the following comparison information as the reference of renting </a:t>
            </a:r>
            <a:r>
              <a:rPr lang="en-US" altLang="ja-JP" sz="1200" dirty="0">
                <a:solidFill>
                  <a:prstClr val="black"/>
                </a:solidFill>
              </a:rPr>
              <a:t>g</a:t>
            </a:r>
            <a:r>
              <a:rPr lang="en-US" altLang="ja-JP" sz="1200" dirty="0" smtClean="0">
                <a:solidFill>
                  <a:prstClr val="black"/>
                </a:solidFill>
              </a:rPr>
              <a:t>eneral </a:t>
            </a:r>
            <a:r>
              <a:rPr lang="en-US" altLang="ja-JP" sz="1200" dirty="0">
                <a:solidFill>
                  <a:prstClr val="black"/>
                </a:solidFill>
              </a:rPr>
              <a:t>h</a:t>
            </a:r>
            <a:r>
              <a:rPr lang="en-US" altLang="ja-JP" sz="1200" dirty="0" smtClean="0">
                <a:solidFill>
                  <a:prstClr val="black"/>
                </a:solidFill>
              </a:rPr>
              <a:t>ousing and International Student House / recommended </a:t>
            </a:r>
            <a:r>
              <a:rPr lang="en-US" altLang="ja-JP" sz="1200" dirty="0">
                <a:solidFill>
                  <a:prstClr val="black"/>
                </a:solidFill>
              </a:rPr>
              <a:t>h</a:t>
            </a:r>
            <a:r>
              <a:rPr lang="en-US" altLang="ja-JP" sz="1200" dirty="0" smtClean="0">
                <a:solidFill>
                  <a:prstClr val="black"/>
                </a:solidFill>
              </a:rPr>
              <a:t>ousing.</a:t>
            </a:r>
            <a:endParaRPr lang="en-US" altLang="ja-JP" sz="1200" dirty="0">
              <a:solidFill>
                <a:prstClr val="black"/>
              </a:solidFill>
            </a:endParaRPr>
          </a:p>
        </p:txBody>
      </p:sp>
      <p:graphicFrame>
        <p:nvGraphicFramePr>
          <p:cNvPr id="2" name="表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9630871"/>
              </p:ext>
            </p:extLst>
          </p:nvPr>
        </p:nvGraphicFramePr>
        <p:xfrm>
          <a:off x="232538" y="2035497"/>
          <a:ext cx="8371910" cy="317869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31988"/>
                <a:gridCol w="2932235"/>
                <a:gridCol w="1559700"/>
                <a:gridCol w="1149858"/>
                <a:gridCol w="1298129"/>
              </a:tblGrid>
              <a:tr h="296951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 smtClean="0">
                          <a:latin typeface="+mj-lt"/>
                        </a:rPr>
                        <a:t>Title</a:t>
                      </a:r>
                      <a:endParaRPr kumimoji="1" lang="ja-JP" altLang="en-US" sz="12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 smtClean="0">
                          <a:latin typeface="+mj-lt"/>
                        </a:rPr>
                        <a:t>Contents</a:t>
                      </a:r>
                      <a:endParaRPr kumimoji="1" lang="ja-JP" altLang="en-US" sz="12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 smtClean="0">
                          <a:latin typeface="+mj-lt"/>
                        </a:rPr>
                        <a:t>General</a:t>
                      </a:r>
                      <a:r>
                        <a:rPr kumimoji="1" lang="en-US" altLang="ja-JP" sz="1200" baseline="0" dirty="0" smtClean="0">
                          <a:latin typeface="+mj-lt"/>
                        </a:rPr>
                        <a:t> house</a:t>
                      </a:r>
                      <a:endParaRPr kumimoji="1" lang="ja-JP" altLang="en-US" sz="12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200" dirty="0" smtClean="0"/>
                        <a:t>International 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200" dirty="0" smtClean="0"/>
                        <a:t>Student House</a:t>
                      </a:r>
                      <a:endParaRPr kumimoji="1" lang="en-US" altLang="ja-JP" sz="1200" dirty="0" smtClean="0"/>
                    </a:p>
                  </a:txBody>
                  <a:tcPr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 smtClean="0">
                          <a:latin typeface="+mj-lt"/>
                        </a:rPr>
                        <a:t>Recommended house</a:t>
                      </a:r>
                    </a:p>
                  </a:txBody>
                  <a:tcPr>
                    <a:solidFill>
                      <a:schemeClr val="accent6">
                        <a:lumMod val="75000"/>
                      </a:schemeClr>
                    </a:solidFill>
                  </a:tcPr>
                </a:tc>
              </a:tr>
              <a:tr h="385726"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1200" dirty="0" smtClean="0">
                          <a:latin typeface="+mj-lt"/>
                        </a:rPr>
                        <a:t>Deposit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altLang="ja-JP" sz="1200" dirty="0" smtClean="0">
                          <a:solidFill>
                            <a:schemeClr val="tx1"/>
                          </a:solidFill>
                          <a:latin typeface="+mj-lt"/>
                        </a:rPr>
                        <a:t>From it</a:t>
                      </a:r>
                      <a:r>
                        <a:rPr lang="en-US" altLang="ja-JP" sz="1200" baseline="0" dirty="0" smtClean="0">
                          <a:solidFill>
                            <a:schemeClr val="tx1"/>
                          </a:solidFill>
                          <a:latin typeface="+mj-lt"/>
                        </a:rPr>
                        <a:t>, the unpaid rent or repair cost, etc. are deducted.</a:t>
                      </a:r>
                      <a:endParaRPr kumimoji="1" lang="ja-JP" altLang="en-US" sz="12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 smtClean="0">
                          <a:solidFill>
                            <a:schemeClr val="tx1"/>
                          </a:solidFill>
                          <a:latin typeface="+mj-lt"/>
                        </a:rPr>
                        <a:t>1</a:t>
                      </a:r>
                      <a:r>
                        <a:rPr kumimoji="1" lang="en-US" altLang="ja-JP" sz="1200" baseline="0" dirty="0" smtClean="0">
                          <a:solidFill>
                            <a:schemeClr val="tx1"/>
                          </a:solidFill>
                          <a:latin typeface="+mj-lt"/>
                        </a:rPr>
                        <a:t> - </a:t>
                      </a:r>
                      <a:r>
                        <a:rPr kumimoji="1" lang="en-US" altLang="ja-JP" sz="1200" dirty="0" smtClean="0">
                          <a:solidFill>
                            <a:schemeClr val="tx1"/>
                          </a:solidFill>
                          <a:latin typeface="+mj-lt"/>
                        </a:rPr>
                        <a:t>2</a:t>
                      </a:r>
                      <a:r>
                        <a:rPr kumimoji="1" lang="en-US" altLang="ja-JP" sz="1200" baseline="0" dirty="0" smtClean="0">
                          <a:solidFill>
                            <a:schemeClr val="tx1"/>
                          </a:solidFill>
                          <a:latin typeface="+mj-lt"/>
                        </a:rPr>
                        <a:t> months’ rent  worth</a:t>
                      </a:r>
                      <a:endParaRPr kumimoji="1" lang="ja-JP" altLang="en-US" sz="12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 smtClean="0">
                          <a:solidFill>
                            <a:schemeClr val="bg1"/>
                          </a:solidFill>
                          <a:latin typeface="+mj-lt"/>
                        </a:rPr>
                        <a:t>30,000 JPY</a:t>
                      </a:r>
                      <a:endParaRPr kumimoji="1" lang="ja-JP" altLang="en-US" sz="1200" dirty="0">
                        <a:solidFill>
                          <a:schemeClr val="bg1"/>
                        </a:solidFill>
                        <a:latin typeface="+mj-lt"/>
                      </a:endParaRPr>
                    </a:p>
                  </a:txBody>
                  <a:tcPr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 smtClean="0">
                          <a:solidFill>
                            <a:schemeClr val="bg1"/>
                          </a:solidFill>
                          <a:latin typeface="+mj-lt"/>
                        </a:rPr>
                        <a:t>0</a:t>
                      </a:r>
                      <a:endParaRPr kumimoji="1" lang="ja-JP" altLang="en-US" sz="1200" dirty="0">
                        <a:solidFill>
                          <a:schemeClr val="bg1"/>
                        </a:solidFill>
                        <a:latin typeface="+mj-lt"/>
                      </a:endParaRPr>
                    </a:p>
                  </a:txBody>
                  <a:tcPr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</a:tr>
              <a:tr h="400222"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1200" dirty="0" smtClean="0">
                          <a:latin typeface="+mj-lt"/>
                        </a:rPr>
                        <a:t>Key</a:t>
                      </a:r>
                      <a:r>
                        <a:rPr kumimoji="1" lang="en-US" altLang="ja-JP" sz="1200" baseline="0" dirty="0" smtClean="0">
                          <a:latin typeface="+mj-lt"/>
                        </a:rPr>
                        <a:t> money</a:t>
                      </a:r>
                      <a:endParaRPr kumimoji="1" lang="ja-JP" altLang="en-US" sz="1200" dirty="0">
                        <a:latin typeface="+mj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1200" dirty="0" smtClean="0">
                          <a:latin typeface="+mj-lt"/>
                        </a:rPr>
                        <a:t>It</a:t>
                      </a:r>
                      <a:r>
                        <a:rPr kumimoji="1" lang="en-US" altLang="ja-JP" sz="1200" baseline="0" dirty="0" smtClean="0">
                          <a:latin typeface="+mj-lt"/>
                        </a:rPr>
                        <a:t> is </a:t>
                      </a:r>
                      <a:r>
                        <a:rPr kumimoji="1" lang="en-US" altLang="ja-JP" sz="1200" dirty="0" smtClean="0">
                          <a:latin typeface="+mj-lt"/>
                        </a:rPr>
                        <a:t>paid for</a:t>
                      </a:r>
                      <a:r>
                        <a:rPr kumimoji="1" lang="en-US" altLang="ja-JP" sz="1200" baseline="0" dirty="0" smtClean="0">
                          <a:latin typeface="+mj-lt"/>
                        </a:rPr>
                        <a:t> the landlord as thank –you-money.</a:t>
                      </a:r>
                      <a:endParaRPr kumimoji="1" lang="ja-JP" altLang="en-US" sz="1200" dirty="0">
                        <a:latin typeface="+mj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 smtClean="0">
                          <a:solidFill>
                            <a:schemeClr val="tx1"/>
                          </a:solidFill>
                          <a:latin typeface="+mj-lt"/>
                        </a:rPr>
                        <a:t>1 month’ rent worth</a:t>
                      </a:r>
                      <a:endParaRPr kumimoji="1" lang="ja-JP" altLang="en-US" sz="12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 smtClean="0">
                          <a:solidFill>
                            <a:schemeClr val="bg1"/>
                          </a:solidFill>
                          <a:latin typeface="+mj-lt"/>
                        </a:rPr>
                        <a:t>0</a:t>
                      </a:r>
                      <a:endParaRPr kumimoji="1" lang="ja-JP" altLang="en-US" sz="1200" dirty="0">
                        <a:solidFill>
                          <a:schemeClr val="bg1"/>
                        </a:solidFill>
                        <a:latin typeface="+mj-lt"/>
                      </a:endParaRPr>
                    </a:p>
                  </a:txBody>
                  <a:tcPr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 smtClean="0">
                          <a:solidFill>
                            <a:schemeClr val="bg1"/>
                          </a:solidFill>
                          <a:latin typeface="+mj-lt"/>
                        </a:rPr>
                        <a:t>0</a:t>
                      </a:r>
                      <a:endParaRPr kumimoji="1" lang="ja-JP" altLang="en-US" sz="1200" dirty="0">
                        <a:solidFill>
                          <a:schemeClr val="bg1"/>
                        </a:solidFill>
                        <a:latin typeface="+mj-lt"/>
                      </a:endParaRPr>
                    </a:p>
                  </a:txBody>
                  <a:tcPr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altLang="ja-JP" sz="1200" dirty="0" smtClean="0">
                          <a:latin typeface="+mj-lt"/>
                        </a:rPr>
                        <a:t>Guarantor company membership fee</a:t>
                      </a:r>
                      <a:endParaRPr kumimoji="1" lang="ja-JP" altLang="en-US" sz="1200" dirty="0">
                        <a:latin typeface="+mj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altLang="ja-JP" sz="1200" dirty="0" smtClean="0">
                          <a:latin typeface="+mj-lt"/>
                        </a:rPr>
                        <a:t>When a</a:t>
                      </a:r>
                      <a:r>
                        <a:rPr lang="en-US" altLang="ja-JP" sz="1200" baseline="0" dirty="0" smtClean="0">
                          <a:latin typeface="+mj-lt"/>
                        </a:rPr>
                        <a:t> tenant</a:t>
                      </a:r>
                      <a:r>
                        <a:rPr lang="en-US" altLang="ja-JP" sz="1200" dirty="0" smtClean="0">
                          <a:latin typeface="+mj-lt"/>
                        </a:rPr>
                        <a:t> does NOT pay the rent, the guarantee company will pay instead</a:t>
                      </a:r>
                      <a:endParaRPr kumimoji="1" lang="ja-JP" altLang="en-US" sz="1200" dirty="0">
                        <a:latin typeface="+mj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dirty="0" smtClean="0">
                          <a:solidFill>
                            <a:schemeClr val="tx1"/>
                          </a:solidFill>
                          <a:latin typeface="+mj-lt"/>
                        </a:rPr>
                        <a:t>0.5</a:t>
                      </a:r>
                      <a:r>
                        <a:rPr kumimoji="1" lang="en-US" altLang="ja-JP" sz="1200" baseline="0" dirty="0" smtClean="0">
                          <a:solidFill>
                            <a:schemeClr val="tx1"/>
                          </a:solidFill>
                          <a:latin typeface="+mj-lt"/>
                        </a:rPr>
                        <a:t> - </a:t>
                      </a:r>
                      <a:r>
                        <a:rPr kumimoji="1" lang="en-US" altLang="ja-JP" sz="1200" dirty="0" smtClean="0">
                          <a:solidFill>
                            <a:schemeClr val="tx1"/>
                          </a:solidFill>
                          <a:latin typeface="+mj-lt"/>
                        </a:rPr>
                        <a:t>1</a:t>
                      </a:r>
                      <a:r>
                        <a:rPr kumimoji="1" lang="en-US" altLang="ja-JP" sz="1200" baseline="0" dirty="0" smtClean="0">
                          <a:solidFill>
                            <a:schemeClr val="tx1"/>
                          </a:solidFill>
                          <a:latin typeface="+mj-lt"/>
                        </a:rPr>
                        <a:t> month’ rent worth</a:t>
                      </a:r>
                      <a:endParaRPr kumimoji="1" lang="ja-JP" altLang="en-US" sz="1200" dirty="0" smtClean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 smtClean="0">
                          <a:solidFill>
                            <a:schemeClr val="bg1"/>
                          </a:solidFill>
                          <a:latin typeface="+mj-lt"/>
                        </a:rPr>
                        <a:t>0</a:t>
                      </a:r>
                      <a:endParaRPr kumimoji="1" lang="ja-JP" altLang="en-US" sz="1200" dirty="0">
                        <a:solidFill>
                          <a:schemeClr val="bg1"/>
                        </a:solidFill>
                        <a:latin typeface="+mj-lt"/>
                      </a:endParaRPr>
                    </a:p>
                  </a:txBody>
                  <a:tcPr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 smtClean="0">
                          <a:solidFill>
                            <a:schemeClr val="bg1"/>
                          </a:solidFill>
                          <a:latin typeface="+mj-lt"/>
                        </a:rPr>
                        <a:t>0</a:t>
                      </a:r>
                      <a:endParaRPr kumimoji="1" lang="ja-JP" altLang="en-US" sz="1200" dirty="0">
                        <a:solidFill>
                          <a:schemeClr val="bg1"/>
                        </a:solidFill>
                        <a:latin typeface="+mj-lt"/>
                      </a:endParaRPr>
                    </a:p>
                  </a:txBody>
                  <a:tcPr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</a:tr>
              <a:tr h="435496"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1200" dirty="0" smtClean="0">
                          <a:latin typeface="+mj-lt"/>
                        </a:rPr>
                        <a:t>Cleaning fee</a:t>
                      </a:r>
                      <a:endParaRPr kumimoji="1" lang="ja-JP" altLang="en-US" sz="1200" dirty="0">
                        <a:latin typeface="+mj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1200" dirty="0" smtClean="0">
                          <a:latin typeface="+mj-lt"/>
                        </a:rPr>
                        <a:t>The cleaning</a:t>
                      </a:r>
                      <a:r>
                        <a:rPr kumimoji="1" lang="en-US" altLang="ja-JP" sz="1200" baseline="0" dirty="0" smtClean="0">
                          <a:latin typeface="+mj-lt"/>
                        </a:rPr>
                        <a:t> fee at the time of  move-out</a:t>
                      </a:r>
                      <a:endParaRPr kumimoji="1" lang="en-US" altLang="ja-JP" sz="1200" dirty="0" smtClean="0">
                        <a:latin typeface="+mj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 smtClean="0">
                          <a:solidFill>
                            <a:schemeClr val="tx1"/>
                          </a:solidFill>
                          <a:latin typeface="+mj-lt"/>
                        </a:rPr>
                        <a:t>0.5</a:t>
                      </a:r>
                      <a:r>
                        <a:rPr kumimoji="1" lang="en-US" altLang="ja-JP" sz="1200" baseline="0" dirty="0" smtClean="0">
                          <a:solidFill>
                            <a:schemeClr val="tx1"/>
                          </a:solidFill>
                          <a:latin typeface="+mj-lt"/>
                        </a:rPr>
                        <a:t> month’ rent worth</a:t>
                      </a:r>
                      <a:endParaRPr kumimoji="1" lang="ja-JP" altLang="en-US" sz="12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 smtClean="0">
                          <a:solidFill>
                            <a:schemeClr val="bg1"/>
                          </a:solidFill>
                          <a:latin typeface="+mj-lt"/>
                        </a:rPr>
                        <a:t>0</a:t>
                      </a:r>
                      <a:endParaRPr kumimoji="1" lang="ja-JP" altLang="en-US" sz="1200" dirty="0">
                        <a:solidFill>
                          <a:schemeClr val="bg1"/>
                        </a:solidFill>
                        <a:latin typeface="+mj-lt"/>
                      </a:endParaRPr>
                    </a:p>
                  </a:txBody>
                  <a:tcPr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 smtClean="0">
                          <a:solidFill>
                            <a:schemeClr val="bg1"/>
                          </a:solidFill>
                          <a:latin typeface="+mj-lt"/>
                        </a:rPr>
                        <a:t>0</a:t>
                      </a:r>
                      <a:endParaRPr kumimoji="1" lang="ja-JP" altLang="en-US" sz="1200" dirty="0">
                        <a:solidFill>
                          <a:schemeClr val="bg1"/>
                        </a:solidFill>
                        <a:latin typeface="+mj-lt"/>
                      </a:endParaRPr>
                    </a:p>
                  </a:txBody>
                  <a:tcPr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</a:tr>
              <a:tr h="432048"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1200" dirty="0" smtClean="0">
                          <a:latin typeface="+mj-lt"/>
                        </a:rPr>
                        <a:t>Key replacement fee</a:t>
                      </a:r>
                      <a:endParaRPr kumimoji="1" lang="ja-JP" altLang="en-US" sz="1200" dirty="0">
                        <a:latin typeface="+mj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1200" dirty="0" smtClean="0">
                          <a:latin typeface="+mj-lt"/>
                        </a:rPr>
                        <a:t>The</a:t>
                      </a:r>
                      <a:r>
                        <a:rPr kumimoji="1" lang="en-US" altLang="ja-JP" sz="1200" baseline="0" dirty="0" smtClean="0">
                          <a:latin typeface="+mj-lt"/>
                        </a:rPr>
                        <a:t> fee which is paid to replace the key</a:t>
                      </a:r>
                      <a:endParaRPr kumimoji="1" lang="en-US" altLang="ja-JP" sz="1200" dirty="0" smtClean="0">
                        <a:latin typeface="+mj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 smtClean="0">
                          <a:latin typeface="+mj-lt"/>
                        </a:rPr>
                        <a:t>About 15,000</a:t>
                      </a:r>
                      <a:r>
                        <a:rPr kumimoji="1" lang="ja-JP" altLang="en-US" sz="1200" baseline="0" dirty="0" smtClean="0">
                          <a:latin typeface="+mj-lt"/>
                        </a:rPr>
                        <a:t> </a:t>
                      </a:r>
                      <a:r>
                        <a:rPr kumimoji="1" lang="en-US" altLang="ja-JP" sz="1200" baseline="0" dirty="0" smtClean="0">
                          <a:latin typeface="+mj-lt"/>
                        </a:rPr>
                        <a:t>JPY</a:t>
                      </a:r>
                      <a:endParaRPr kumimoji="1" lang="ja-JP" altLang="en-US" sz="1200" dirty="0">
                        <a:latin typeface="+mj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kern="120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kumimoji="1" lang="ja-JP" altLang="en-US" sz="1200" kern="1200" dirty="0" smtClean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 smtClean="0">
                          <a:solidFill>
                            <a:schemeClr val="bg1"/>
                          </a:solidFill>
                          <a:latin typeface="+mj-lt"/>
                        </a:rPr>
                        <a:t>0</a:t>
                      </a:r>
                      <a:endParaRPr kumimoji="1" lang="ja-JP" altLang="en-US" sz="1200" dirty="0">
                        <a:solidFill>
                          <a:schemeClr val="bg1"/>
                        </a:solidFill>
                        <a:latin typeface="+mj-lt"/>
                      </a:endParaRPr>
                    </a:p>
                  </a:txBody>
                  <a:tcPr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1200" dirty="0" smtClean="0">
                          <a:latin typeface="+mj-lt"/>
                        </a:rPr>
                        <a:t>Fire insurance</a:t>
                      </a:r>
                      <a:endParaRPr kumimoji="1" lang="ja-JP" altLang="en-US" sz="1200" dirty="0">
                        <a:latin typeface="+mj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1200" dirty="0" smtClean="0">
                          <a:latin typeface="+mj-lt"/>
                        </a:rPr>
                        <a:t>In the case of a fire,</a:t>
                      </a:r>
                      <a:r>
                        <a:rPr kumimoji="1" lang="en-US" altLang="ja-JP" sz="1200" baseline="0" dirty="0" smtClean="0">
                          <a:latin typeface="+mj-lt"/>
                        </a:rPr>
                        <a:t> insurance will compensate for damage</a:t>
                      </a:r>
                      <a:endParaRPr kumimoji="1" lang="en-US" altLang="ja-JP" sz="1200" dirty="0" smtClean="0">
                        <a:latin typeface="+mj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 smtClean="0">
                          <a:latin typeface="+mj-lt"/>
                        </a:rPr>
                        <a:t>About</a:t>
                      </a:r>
                      <a:r>
                        <a:rPr kumimoji="1" lang="en-US" altLang="ja-JP" sz="1200" baseline="0" dirty="0" smtClean="0">
                          <a:latin typeface="+mj-lt"/>
                        </a:rPr>
                        <a:t> </a:t>
                      </a:r>
                      <a:r>
                        <a:rPr kumimoji="1" lang="en-US" altLang="ja-JP" sz="1200" dirty="0" smtClean="0">
                          <a:latin typeface="+mj-lt"/>
                        </a:rPr>
                        <a:t>20,000 JPY</a:t>
                      </a:r>
                      <a:endParaRPr kumimoji="1" lang="ja-JP" altLang="en-US" sz="1200" dirty="0">
                        <a:latin typeface="+mj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 smtClean="0">
                          <a:solidFill>
                            <a:schemeClr val="bg1"/>
                          </a:solidFill>
                          <a:latin typeface="+mj-lt"/>
                        </a:rPr>
                        <a:t>0</a:t>
                      </a:r>
                      <a:endParaRPr kumimoji="1" lang="ja-JP" altLang="en-US" sz="1200" dirty="0">
                        <a:solidFill>
                          <a:schemeClr val="bg1"/>
                        </a:solidFill>
                        <a:latin typeface="+mj-lt"/>
                      </a:endParaRPr>
                    </a:p>
                  </a:txBody>
                  <a:tcPr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 smtClean="0">
                          <a:solidFill>
                            <a:schemeClr val="bg1"/>
                          </a:solidFill>
                          <a:latin typeface="+mj-lt"/>
                        </a:rPr>
                        <a:t>0</a:t>
                      </a:r>
                      <a:endParaRPr kumimoji="1" lang="ja-JP" altLang="en-US" sz="1200" dirty="0">
                        <a:solidFill>
                          <a:schemeClr val="bg1"/>
                        </a:solidFill>
                        <a:latin typeface="+mj-lt"/>
                      </a:endParaRPr>
                    </a:p>
                  </a:txBody>
                  <a:tcPr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4" name="テキスト ボックス 3"/>
          <p:cNvSpPr txBox="1"/>
          <p:nvPr/>
        </p:nvSpPr>
        <p:spPr>
          <a:xfrm>
            <a:off x="108406" y="1690429"/>
            <a:ext cx="279422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400" b="1" dirty="0" smtClean="0">
                <a:solidFill>
                  <a:prstClr val="black"/>
                </a:solidFill>
              </a:rPr>
              <a:t>【Initial cost when renting housing】</a:t>
            </a:r>
            <a:endParaRPr lang="en-US" altLang="ja-JP" sz="1400" b="1" dirty="0">
              <a:solidFill>
                <a:prstClr val="black"/>
              </a:solidFill>
            </a:endParaRPr>
          </a:p>
        </p:txBody>
      </p:sp>
      <p:sp>
        <p:nvSpPr>
          <p:cNvPr id="9" name="テキスト ボックス 8"/>
          <p:cNvSpPr txBox="1"/>
          <p:nvPr/>
        </p:nvSpPr>
        <p:spPr>
          <a:xfrm>
            <a:off x="155888" y="5260966"/>
            <a:ext cx="8788364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400" b="1" dirty="0" smtClean="0">
                <a:solidFill>
                  <a:prstClr val="black"/>
                </a:solidFill>
              </a:rPr>
              <a:t>・</a:t>
            </a:r>
            <a:r>
              <a:rPr lang="en-US" altLang="ja-JP" sz="1200" dirty="0" smtClean="0">
                <a:solidFill>
                  <a:prstClr val="black"/>
                </a:solidFill>
              </a:rPr>
              <a:t>In </a:t>
            </a:r>
            <a:r>
              <a:rPr lang="en-US" altLang="ja-JP" sz="1200" dirty="0">
                <a:solidFill>
                  <a:prstClr val="black"/>
                </a:solidFill>
              </a:rPr>
              <a:t>the case of </a:t>
            </a:r>
            <a:r>
              <a:rPr lang="en-US" altLang="ja-JP" sz="1200" dirty="0" smtClean="0">
                <a:solidFill>
                  <a:prstClr val="black"/>
                </a:solidFill>
              </a:rPr>
              <a:t>renting </a:t>
            </a:r>
            <a:r>
              <a:rPr lang="en-US" altLang="ja-JP" sz="1200" dirty="0">
                <a:solidFill>
                  <a:prstClr val="black"/>
                </a:solidFill>
              </a:rPr>
              <a:t>g</a:t>
            </a:r>
            <a:r>
              <a:rPr lang="en-US" altLang="ja-JP" sz="1200" dirty="0" smtClean="0">
                <a:solidFill>
                  <a:prstClr val="black"/>
                </a:solidFill>
              </a:rPr>
              <a:t>eneral </a:t>
            </a:r>
            <a:r>
              <a:rPr lang="en-US" altLang="ja-JP" sz="1200" dirty="0">
                <a:solidFill>
                  <a:prstClr val="black"/>
                </a:solidFill>
              </a:rPr>
              <a:t>h</a:t>
            </a:r>
            <a:r>
              <a:rPr lang="en-US" altLang="ja-JP" sz="1200" dirty="0" smtClean="0">
                <a:solidFill>
                  <a:prstClr val="black"/>
                </a:solidFill>
              </a:rPr>
              <a:t>ousing, about 4 months </a:t>
            </a:r>
            <a:r>
              <a:rPr lang="en-US" altLang="ja-JP" sz="1200" dirty="0">
                <a:solidFill>
                  <a:prstClr val="black"/>
                </a:solidFill>
              </a:rPr>
              <a:t>to </a:t>
            </a:r>
            <a:r>
              <a:rPr lang="en-US" altLang="ja-JP" sz="1200" dirty="0" smtClean="0">
                <a:solidFill>
                  <a:prstClr val="black"/>
                </a:solidFill>
              </a:rPr>
              <a:t>5 months ’s rent worth as initial cost is added to the rent, </a:t>
            </a:r>
            <a:r>
              <a:rPr lang="en-US" altLang="ja-JP" sz="1200" dirty="0">
                <a:solidFill>
                  <a:prstClr val="black"/>
                </a:solidFill>
              </a:rPr>
              <a:t>so the financial burden </a:t>
            </a:r>
            <a:r>
              <a:rPr lang="en-US" altLang="ja-JP" sz="1200" dirty="0" smtClean="0">
                <a:solidFill>
                  <a:prstClr val="black"/>
                </a:solidFill>
              </a:rPr>
              <a:t>will </a:t>
            </a:r>
            <a:r>
              <a:rPr lang="en-US" altLang="ja-JP" sz="1200" dirty="0">
                <a:solidFill>
                  <a:prstClr val="black"/>
                </a:solidFill>
              </a:rPr>
              <a:t>increase. For </a:t>
            </a:r>
            <a:r>
              <a:rPr lang="en-US" altLang="ja-JP" sz="1200" dirty="0" smtClean="0">
                <a:solidFill>
                  <a:prstClr val="black"/>
                </a:solidFill>
              </a:rPr>
              <a:t>example, if the monthly rent is 50,000 </a:t>
            </a:r>
            <a:r>
              <a:rPr lang="en-US" altLang="ja-JP" sz="1200" dirty="0">
                <a:solidFill>
                  <a:prstClr val="black"/>
                </a:solidFill>
              </a:rPr>
              <a:t>yen, </a:t>
            </a:r>
            <a:r>
              <a:rPr lang="en-US" altLang="ja-JP" sz="1200" dirty="0" smtClean="0">
                <a:solidFill>
                  <a:prstClr val="black"/>
                </a:solidFill>
              </a:rPr>
              <a:t>usually the initial cost will be </a:t>
            </a:r>
            <a:r>
              <a:rPr lang="en-US" altLang="ja-JP" sz="1200" dirty="0">
                <a:solidFill>
                  <a:prstClr val="black"/>
                </a:solidFill>
              </a:rPr>
              <a:t>about 200,000 to 250,000 </a:t>
            </a:r>
            <a:r>
              <a:rPr lang="en-US" altLang="ja-JP" sz="1200" dirty="0" smtClean="0">
                <a:solidFill>
                  <a:prstClr val="black"/>
                </a:solidFill>
              </a:rPr>
              <a:t>yen</a:t>
            </a:r>
            <a:endParaRPr lang="en-US" altLang="ja-JP" sz="1200" b="1" dirty="0">
              <a:solidFill>
                <a:prstClr val="black"/>
              </a:solidFill>
            </a:endParaRPr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182900" y="5777381"/>
            <a:ext cx="284327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400" b="1" dirty="0" smtClean="0">
                <a:solidFill>
                  <a:prstClr val="black"/>
                </a:solidFill>
              </a:rPr>
              <a:t>【</a:t>
            </a:r>
            <a:r>
              <a:rPr lang="en-US" altLang="ja-JP" sz="1400" dirty="0">
                <a:solidFill>
                  <a:prstClr val="black"/>
                </a:solidFill>
              </a:rPr>
              <a:t> </a:t>
            </a:r>
            <a:r>
              <a:rPr lang="en-US" altLang="ja-JP" sz="1400" b="1" dirty="0" smtClean="0">
                <a:solidFill>
                  <a:prstClr val="black"/>
                </a:solidFill>
              </a:rPr>
              <a:t>Furniture</a:t>
            </a:r>
            <a:r>
              <a:rPr lang="en-US" altLang="ja-JP" sz="1400" b="1" dirty="0">
                <a:solidFill>
                  <a:prstClr val="black"/>
                </a:solidFill>
              </a:rPr>
              <a:t>, home appliances, etc. </a:t>
            </a:r>
            <a:r>
              <a:rPr lang="en-US" altLang="ja-JP" sz="1400" b="1" dirty="0" smtClean="0">
                <a:solidFill>
                  <a:prstClr val="black"/>
                </a:solidFill>
              </a:rPr>
              <a:t>】</a:t>
            </a:r>
            <a:endParaRPr lang="en-US" altLang="ja-JP" sz="1400" b="1" dirty="0">
              <a:solidFill>
                <a:prstClr val="black"/>
              </a:solidFill>
            </a:endParaRPr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199276" y="5977826"/>
            <a:ext cx="8788364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400" dirty="0" smtClean="0">
                <a:solidFill>
                  <a:prstClr val="black"/>
                </a:solidFill>
              </a:rPr>
              <a:t>・ </a:t>
            </a:r>
            <a:r>
              <a:rPr lang="en-US" altLang="ja-JP" sz="1200" dirty="0" smtClean="0">
                <a:solidFill>
                  <a:prstClr val="black"/>
                </a:solidFill>
              </a:rPr>
              <a:t>In case of renting </a:t>
            </a:r>
            <a:r>
              <a:rPr lang="en-US" altLang="ja-JP" sz="1200" dirty="0">
                <a:solidFill>
                  <a:prstClr val="black"/>
                </a:solidFill>
              </a:rPr>
              <a:t>g</a:t>
            </a:r>
            <a:r>
              <a:rPr lang="en-US" altLang="ja-JP" sz="1200" dirty="0" smtClean="0">
                <a:solidFill>
                  <a:prstClr val="black"/>
                </a:solidFill>
              </a:rPr>
              <a:t>eneral </a:t>
            </a:r>
            <a:r>
              <a:rPr lang="en-US" altLang="ja-JP" sz="1200" dirty="0">
                <a:solidFill>
                  <a:prstClr val="black"/>
                </a:solidFill>
              </a:rPr>
              <a:t>h</a:t>
            </a:r>
            <a:r>
              <a:rPr lang="en-US" altLang="ja-JP" sz="1200" dirty="0" smtClean="0">
                <a:solidFill>
                  <a:prstClr val="black"/>
                </a:solidFill>
              </a:rPr>
              <a:t>ousing, it’s necessary to prepare furniture, home appliances, etc. at your own expenses. </a:t>
            </a:r>
          </a:p>
          <a:p>
            <a:r>
              <a:rPr lang="en-US" altLang="ja-JP" sz="1200" dirty="0" smtClean="0">
                <a:solidFill>
                  <a:prstClr val="black"/>
                </a:solidFill>
              </a:rPr>
              <a:t> In International Student House / Recommended </a:t>
            </a:r>
            <a:r>
              <a:rPr lang="en-US" altLang="ja-JP" sz="1200" dirty="0">
                <a:solidFill>
                  <a:prstClr val="black"/>
                </a:solidFill>
              </a:rPr>
              <a:t>h</a:t>
            </a:r>
            <a:r>
              <a:rPr lang="en-US" altLang="ja-JP" sz="1200" dirty="0" smtClean="0">
                <a:solidFill>
                  <a:prstClr val="black"/>
                </a:solidFill>
              </a:rPr>
              <a:t>ousing, all of the furniture  and home appliances are already in place and there is no additional charge for them either (Exceptionally </a:t>
            </a:r>
            <a:r>
              <a:rPr lang="en-US" altLang="ja-JP" sz="1200" dirty="0">
                <a:solidFill>
                  <a:prstClr val="black"/>
                </a:solidFill>
              </a:rPr>
              <a:t>s</a:t>
            </a:r>
            <a:r>
              <a:rPr lang="en-US" altLang="ja-JP" sz="1200" dirty="0" smtClean="0">
                <a:solidFill>
                  <a:prstClr val="black"/>
                </a:solidFill>
              </a:rPr>
              <a:t>ome washing machines and dryers may be charged.)</a:t>
            </a: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8001370" y="108499"/>
            <a:ext cx="96894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200" b="1" dirty="0" smtClean="0"/>
              <a:t>Attachment</a:t>
            </a:r>
            <a:r>
              <a:rPr kumimoji="1" lang="ja-JP" altLang="en-US" sz="1200" b="1" dirty="0" smtClean="0"/>
              <a:t>　</a:t>
            </a:r>
            <a:r>
              <a:rPr kumimoji="1" lang="en-US" altLang="ja-JP" sz="1200" b="1" dirty="0" smtClean="0"/>
              <a:t> </a:t>
            </a:r>
            <a:r>
              <a:rPr lang="ja-JP" altLang="en-US" sz="1200" b="1" dirty="0"/>
              <a:t>　</a:t>
            </a:r>
            <a:endParaRPr lang="en-US" altLang="ja-JP" sz="1200" b="1" dirty="0" smtClean="0"/>
          </a:p>
          <a:p>
            <a:r>
              <a:rPr kumimoji="1" lang="ja-JP" altLang="en-US" sz="1200" b="1" dirty="0"/>
              <a:t>　</a:t>
            </a:r>
            <a:r>
              <a:rPr kumimoji="1" lang="ja-JP" altLang="en-US" sz="1200" b="1" dirty="0" smtClean="0"/>
              <a:t>　　　　</a:t>
            </a:r>
            <a:r>
              <a:rPr kumimoji="1" lang="en-US" altLang="ja-JP" sz="1200" b="1" dirty="0" smtClean="0"/>
              <a:t>5-2</a:t>
            </a:r>
            <a:endParaRPr kumimoji="1" lang="ja-JP" altLang="en-US" sz="1200" b="1" dirty="0"/>
          </a:p>
        </p:txBody>
      </p:sp>
    </p:spTree>
    <p:extLst>
      <p:ext uri="{BB962C8B-B14F-4D97-AF65-F5344CB8AC3E}">
        <p14:creationId xmlns:p14="http://schemas.microsoft.com/office/powerpoint/2010/main" val="29540137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表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67759200"/>
              </p:ext>
            </p:extLst>
          </p:nvPr>
        </p:nvGraphicFramePr>
        <p:xfrm>
          <a:off x="179512" y="3414080"/>
          <a:ext cx="8641641" cy="307808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68250"/>
                <a:gridCol w="2679161"/>
                <a:gridCol w="1447115"/>
                <a:gridCol w="1447115"/>
              </a:tblGrid>
              <a:tr h="296951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 smtClean="0"/>
                        <a:t>Procedures</a:t>
                      </a:r>
                      <a:r>
                        <a:rPr kumimoji="1" lang="en-US" altLang="ja-JP" sz="1200" baseline="0" dirty="0" smtClean="0"/>
                        <a:t>/Trouble shooting</a:t>
                      </a:r>
                      <a:endParaRPr kumimoji="1" lang="ja-JP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 smtClean="0"/>
                        <a:t>General House</a:t>
                      </a:r>
                      <a:endParaRPr kumimoji="1" lang="ja-JP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ja-JP" sz="1200" dirty="0" smtClean="0"/>
                        <a:t>International Student House</a:t>
                      </a:r>
                      <a:endParaRPr kumimoji="1" lang="en-US" altLang="ja-JP" sz="1200" dirty="0" smtClean="0"/>
                    </a:p>
                  </a:txBody>
                  <a:tcPr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 smtClean="0"/>
                        <a:t>Recommended House</a:t>
                      </a:r>
                    </a:p>
                  </a:txBody>
                  <a:tcPr>
                    <a:solidFill>
                      <a:schemeClr val="accent6">
                        <a:lumMod val="75000"/>
                      </a:schemeClr>
                    </a:solidFill>
                  </a:tcPr>
                </a:tc>
              </a:tr>
              <a:tr h="346014"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1200" dirty="0" smtClean="0"/>
                        <a:t>Application</a:t>
                      </a:r>
                      <a:r>
                        <a:rPr kumimoji="1" lang="en-US" altLang="ja-JP" sz="1200" baseline="0" dirty="0" smtClean="0"/>
                        <a:t> &amp; cancellation p</a:t>
                      </a:r>
                      <a:r>
                        <a:rPr kumimoji="1" lang="en-US" altLang="ja-JP" sz="1200" dirty="0" smtClean="0"/>
                        <a:t>rocedures for electricity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 smtClean="0"/>
                        <a:t>By oneself</a:t>
                      </a:r>
                      <a:endParaRPr kumimoji="1" lang="ja-JP" altLang="en-US" sz="1200" dirty="0"/>
                    </a:p>
                  </a:txBody>
                  <a:tcPr anchor="ctr"/>
                </a:tc>
                <a:tc rowSpan="4"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 smtClean="0">
                          <a:solidFill>
                            <a:schemeClr val="bg1"/>
                          </a:solidFill>
                        </a:rPr>
                        <a:t>Unnecessary</a:t>
                      </a:r>
                    </a:p>
                    <a:p>
                      <a:pPr algn="ctr"/>
                      <a:r>
                        <a:rPr kumimoji="1" lang="en-US" altLang="ja-JP" sz="1200" dirty="0" smtClean="0">
                          <a:solidFill>
                            <a:schemeClr val="bg1"/>
                          </a:solidFill>
                        </a:rPr>
                        <a:t>(Utilities cost </a:t>
                      </a:r>
                    </a:p>
                    <a:p>
                      <a:pPr algn="ctr"/>
                      <a:r>
                        <a:rPr kumimoji="1" lang="en-US" altLang="ja-JP" sz="1200" dirty="0" smtClean="0">
                          <a:solidFill>
                            <a:schemeClr val="bg1"/>
                          </a:solidFill>
                        </a:rPr>
                        <a:t>is Included </a:t>
                      </a:r>
                    </a:p>
                    <a:p>
                      <a:pPr algn="ctr"/>
                      <a:r>
                        <a:rPr kumimoji="1" lang="en-US" altLang="ja-JP" sz="1200" dirty="0" smtClean="0">
                          <a:solidFill>
                            <a:schemeClr val="bg1"/>
                          </a:solidFill>
                        </a:rPr>
                        <a:t>in the Rent.)</a:t>
                      </a:r>
                      <a:endParaRPr kumimoji="1" lang="ja-JP" altLang="en-US" sz="12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 rowSpan="4"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 smtClean="0">
                          <a:solidFill>
                            <a:schemeClr val="bg1"/>
                          </a:solidFill>
                        </a:rPr>
                        <a:t>Supported</a:t>
                      </a:r>
                    </a:p>
                    <a:p>
                      <a:pPr algn="ctr"/>
                      <a:r>
                        <a:rPr kumimoji="1" lang="en-US" altLang="ja-JP" sz="1200" dirty="0" smtClean="0">
                          <a:solidFill>
                            <a:schemeClr val="bg1"/>
                          </a:solidFill>
                        </a:rPr>
                        <a:t>By</a:t>
                      </a:r>
                      <a:r>
                        <a:rPr kumimoji="1" lang="en-US" altLang="ja-JP" sz="1200" baseline="0" dirty="0" smtClean="0">
                          <a:solidFill>
                            <a:schemeClr val="bg1"/>
                          </a:solidFill>
                        </a:rPr>
                        <a:t> </a:t>
                      </a:r>
                    </a:p>
                    <a:p>
                      <a:pPr algn="ctr"/>
                      <a:r>
                        <a:rPr kumimoji="1" lang="en-US" altLang="ja-JP" sz="1200" baseline="0" dirty="0" smtClean="0">
                          <a:solidFill>
                            <a:schemeClr val="bg1"/>
                          </a:solidFill>
                        </a:rPr>
                        <a:t>Management </a:t>
                      </a:r>
                    </a:p>
                    <a:p>
                      <a:pPr algn="ctr"/>
                      <a:r>
                        <a:rPr kumimoji="1" lang="en-US" altLang="ja-JP" sz="1200" baseline="0" dirty="0" smtClean="0">
                          <a:solidFill>
                            <a:schemeClr val="bg1"/>
                          </a:solidFill>
                        </a:rPr>
                        <a:t>Company</a:t>
                      </a:r>
                    </a:p>
                    <a:p>
                      <a:pPr algn="ctr"/>
                      <a:r>
                        <a:rPr kumimoji="1" lang="en-US" altLang="ja-JP" sz="1200" baseline="0" dirty="0" smtClean="0">
                          <a:solidFill>
                            <a:schemeClr val="bg1"/>
                          </a:solidFill>
                        </a:rPr>
                        <a:t>( The renter </a:t>
                      </a:r>
                    </a:p>
                    <a:p>
                      <a:pPr algn="ctr"/>
                      <a:r>
                        <a:rPr kumimoji="1" lang="en-US" altLang="ja-JP" sz="1200" baseline="0" dirty="0" smtClean="0">
                          <a:solidFill>
                            <a:schemeClr val="bg1"/>
                          </a:solidFill>
                        </a:rPr>
                        <a:t>needs to pay </a:t>
                      </a:r>
                    </a:p>
                    <a:p>
                      <a:pPr algn="ctr"/>
                      <a:r>
                        <a:rPr kumimoji="1" lang="en-US" altLang="ja-JP" sz="1200" baseline="0" dirty="0" smtClean="0">
                          <a:solidFill>
                            <a:schemeClr val="bg1"/>
                          </a:solidFill>
                        </a:rPr>
                        <a:t>utilities cost.)</a:t>
                      </a:r>
                      <a:endParaRPr kumimoji="1" lang="ja-JP" altLang="en-US" sz="12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</a:tr>
              <a:tr h="400222"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1200" dirty="0" smtClean="0"/>
                        <a:t> Application &amp; cancellation procedures for</a:t>
                      </a:r>
                      <a:r>
                        <a:rPr kumimoji="1" lang="en-US" altLang="ja-JP" sz="1200" baseline="0" dirty="0" smtClean="0"/>
                        <a:t> g</a:t>
                      </a:r>
                      <a:r>
                        <a:rPr kumimoji="1" lang="en-US" altLang="ja-JP" sz="1200" dirty="0" smtClean="0"/>
                        <a:t>as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 smtClean="0"/>
                        <a:t>By oneself</a:t>
                      </a:r>
                      <a:endParaRPr kumimoji="1" lang="ja-JP" altLang="en-US" sz="1200" dirty="0" smtClean="0"/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dirty="0" smtClean="0"/>
                        <a:t>※Attendance required</a:t>
                      </a:r>
                      <a:endParaRPr kumimoji="1" lang="ja-JP" altLang="en-US" sz="1200" dirty="0" smtClean="0"/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12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12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</a:tr>
              <a:tr h="334888"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1200" dirty="0" smtClean="0"/>
                        <a:t>Application &amp; cancellation procedures</a:t>
                      </a:r>
                      <a:r>
                        <a:rPr kumimoji="1" lang="en-US" altLang="ja-JP" sz="1200" baseline="0" dirty="0" smtClean="0"/>
                        <a:t> for </a:t>
                      </a:r>
                      <a:r>
                        <a:rPr kumimoji="1" lang="en-US" altLang="ja-JP" sz="1200" dirty="0" smtClean="0"/>
                        <a:t>water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 smtClean="0"/>
                        <a:t>By oneself</a:t>
                      </a:r>
                      <a:endParaRPr kumimoji="1" lang="ja-JP" altLang="en-US" sz="1200" dirty="0"/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12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12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</a:tr>
              <a:tr h="435496"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1200" dirty="0" smtClean="0"/>
                        <a:t>Application</a:t>
                      </a:r>
                      <a:r>
                        <a:rPr kumimoji="1" lang="en-US" altLang="ja-JP" sz="1200" baseline="0" dirty="0" smtClean="0"/>
                        <a:t> &amp; cancellation p</a:t>
                      </a:r>
                      <a:r>
                        <a:rPr kumimoji="1" lang="en-US" altLang="ja-JP" sz="1200" dirty="0" smtClean="0"/>
                        <a:t>rocedures</a:t>
                      </a:r>
                      <a:r>
                        <a:rPr kumimoji="1" lang="en-US" altLang="ja-JP" sz="1200" baseline="0" dirty="0" smtClean="0"/>
                        <a:t> for </a:t>
                      </a:r>
                      <a:r>
                        <a:rPr kumimoji="1" lang="en-US" altLang="ja-JP" sz="1200" dirty="0" smtClean="0"/>
                        <a:t>Internet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 smtClean="0"/>
                        <a:t>By oneself</a:t>
                      </a:r>
                      <a:endParaRPr kumimoji="1" lang="ja-JP" altLang="en-US" sz="1200" dirty="0" smtClean="0"/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dirty="0" smtClean="0"/>
                        <a:t>※Attendance required</a:t>
                      </a:r>
                      <a:endParaRPr kumimoji="1" lang="ja-JP" altLang="en-US" sz="1200" dirty="0" smtClean="0"/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12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12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</a:tr>
              <a:tr h="334888"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1200" dirty="0" smtClean="0"/>
                        <a:t>Repair</a:t>
                      </a:r>
                      <a:r>
                        <a:rPr kumimoji="1" lang="en-US" altLang="ja-JP" sz="1200" baseline="0" dirty="0" smtClean="0"/>
                        <a:t> of malfunctioning </a:t>
                      </a:r>
                      <a:r>
                        <a:rPr kumimoji="1" lang="en-US" altLang="ja-JP" sz="1200" dirty="0" smtClean="0"/>
                        <a:t>equipment </a:t>
                      </a:r>
                      <a:endParaRPr kumimoji="1" lang="ja-JP" alt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 smtClean="0"/>
                        <a:t>By oneself</a:t>
                      </a:r>
                      <a:endParaRPr kumimoji="1" lang="ja-JP" alt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dirty="0" smtClean="0">
                          <a:solidFill>
                            <a:schemeClr val="bg1"/>
                          </a:solidFill>
                        </a:rPr>
                        <a:t>Supported</a:t>
                      </a:r>
                      <a:endParaRPr kumimoji="1" lang="ja-JP" altLang="en-US" sz="1200" dirty="0" smtClean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 smtClean="0">
                          <a:solidFill>
                            <a:schemeClr val="bg1"/>
                          </a:solidFill>
                        </a:rPr>
                        <a:t>Supported</a:t>
                      </a:r>
                      <a:endParaRPr kumimoji="1" lang="ja-JP" altLang="en-US" sz="12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</a:tr>
              <a:tr h="432048"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1200" baseline="0" dirty="0" smtClean="0"/>
                        <a:t>Availability of  </a:t>
                      </a:r>
                      <a:r>
                        <a:rPr kumimoji="1" lang="en-US" altLang="ja-JP" sz="1200" dirty="0" smtClean="0"/>
                        <a:t>English speaking staff</a:t>
                      </a:r>
                      <a:endParaRPr kumimoji="1" lang="ja-JP" alt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dirty="0" smtClean="0"/>
                        <a:t>Some</a:t>
                      </a:r>
                      <a:r>
                        <a:rPr kumimoji="1" lang="en-US" altLang="ja-JP" sz="1200" baseline="0" dirty="0" smtClean="0"/>
                        <a:t> real estate companies do not have English speaking staff.</a:t>
                      </a:r>
                      <a:endParaRPr kumimoji="1" lang="ja-JP" altLang="en-US" sz="1200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dirty="0" smtClean="0">
                          <a:solidFill>
                            <a:schemeClr val="bg1"/>
                          </a:solidFill>
                        </a:rPr>
                        <a:t>Available</a:t>
                      </a:r>
                      <a:endParaRPr kumimoji="1" lang="ja-JP" altLang="en-US" sz="1200" dirty="0" smtClean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 smtClean="0">
                          <a:solidFill>
                            <a:schemeClr val="bg1"/>
                          </a:solidFill>
                        </a:rPr>
                        <a:t>Available</a:t>
                      </a:r>
                      <a:endParaRPr kumimoji="1" lang="ja-JP" altLang="en-US" sz="12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4" name="テキスト ボックス 3"/>
          <p:cNvSpPr txBox="1"/>
          <p:nvPr/>
        </p:nvSpPr>
        <p:spPr>
          <a:xfrm>
            <a:off x="179512" y="3028362"/>
            <a:ext cx="245695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600" b="1" dirty="0" smtClean="0">
                <a:solidFill>
                  <a:prstClr val="black"/>
                </a:solidFill>
              </a:rPr>
              <a:t>【Reliable Support System】</a:t>
            </a:r>
            <a:endParaRPr lang="en-US" altLang="ja-JP" sz="1600" b="1" dirty="0">
              <a:solidFill>
                <a:prstClr val="black"/>
              </a:solidFill>
            </a:endParaRP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179512" y="333801"/>
            <a:ext cx="2710935" cy="7367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400" b="1" dirty="0" smtClean="0">
                <a:solidFill>
                  <a:prstClr val="black"/>
                </a:solidFill>
              </a:rPr>
              <a:t>【Short-term cancellation penalty】</a:t>
            </a:r>
            <a:endParaRPr lang="en-US" altLang="ja-JP" sz="1400" b="1" dirty="0">
              <a:solidFill>
                <a:prstClr val="black"/>
              </a:solidFill>
            </a:endParaRPr>
          </a:p>
        </p:txBody>
      </p:sp>
      <p:graphicFrame>
        <p:nvGraphicFramePr>
          <p:cNvPr id="11" name="表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48707379"/>
              </p:ext>
            </p:extLst>
          </p:nvPr>
        </p:nvGraphicFramePr>
        <p:xfrm>
          <a:off x="323528" y="786332"/>
          <a:ext cx="7883242" cy="1554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47976"/>
                <a:gridCol w="1036400"/>
                <a:gridCol w="1287708"/>
                <a:gridCol w="1605579"/>
                <a:gridCol w="1605579"/>
              </a:tblGrid>
              <a:tr h="296951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 smtClean="0"/>
                        <a:t>Particle</a:t>
                      </a:r>
                      <a:endParaRPr kumimoji="1" lang="ja-JP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 smtClean="0"/>
                        <a:t>Time</a:t>
                      </a:r>
                      <a:r>
                        <a:rPr kumimoji="1" lang="en-US" altLang="ja-JP" sz="1200" baseline="0" dirty="0" smtClean="0"/>
                        <a:t> of </a:t>
                      </a:r>
                    </a:p>
                    <a:p>
                      <a:pPr algn="ctr"/>
                      <a:r>
                        <a:rPr kumimoji="1" lang="en-US" altLang="ja-JP" sz="1200" baseline="0" dirty="0" smtClean="0"/>
                        <a:t>c</a:t>
                      </a:r>
                      <a:r>
                        <a:rPr kumimoji="1" lang="en-US" altLang="ja-JP" sz="1200" dirty="0" smtClean="0"/>
                        <a:t>ancellation </a:t>
                      </a:r>
                      <a:endParaRPr kumimoji="1" lang="ja-JP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 smtClean="0"/>
                        <a:t>General House</a:t>
                      </a:r>
                      <a:endParaRPr kumimoji="1" lang="ja-JP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200" dirty="0" smtClean="0"/>
                        <a:t>International Student House</a:t>
                      </a:r>
                      <a:endParaRPr kumimoji="1" lang="en-US" altLang="ja-JP" sz="1200" dirty="0" smtClean="0"/>
                    </a:p>
                  </a:txBody>
                  <a:tcPr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 smtClean="0"/>
                        <a:t>Recommended House</a:t>
                      </a:r>
                    </a:p>
                  </a:txBody>
                  <a:tcPr>
                    <a:solidFill>
                      <a:schemeClr val="accent6">
                        <a:lumMod val="75000"/>
                      </a:schemeClr>
                    </a:solidFill>
                  </a:tcPr>
                </a:tc>
              </a:tr>
              <a:tr h="456808"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1200" dirty="0" smtClean="0"/>
                        <a:t>Short-term</a:t>
                      </a:r>
                      <a:r>
                        <a:rPr kumimoji="1" lang="en-US" altLang="ja-JP" sz="1200" baseline="0" dirty="0" smtClean="0"/>
                        <a:t> cancellation of Lease Agreement</a:t>
                      </a:r>
                      <a:endParaRPr kumimoji="1" lang="en-US" altLang="ja-JP" sz="1200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 smtClean="0"/>
                        <a:t>Within 1 year</a:t>
                      </a:r>
                      <a:endParaRPr kumimoji="1" lang="ja-JP" alt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 smtClean="0"/>
                        <a:t>2 months’ rent</a:t>
                      </a:r>
                    </a:p>
                    <a:p>
                      <a:pPr algn="ctr"/>
                      <a:r>
                        <a:rPr kumimoji="1" lang="en-US" altLang="ja-JP" sz="1200" dirty="0" smtClean="0"/>
                        <a:t>required</a:t>
                      </a:r>
                      <a:endParaRPr kumimoji="1" lang="ja-JP" alt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 smtClean="0">
                          <a:solidFill>
                            <a:schemeClr val="bg1"/>
                          </a:solidFill>
                        </a:rPr>
                        <a:t>No cancellation</a:t>
                      </a:r>
                      <a:r>
                        <a:rPr kumimoji="1" lang="en-US" altLang="ja-JP" sz="1200" baseline="0" dirty="0" smtClean="0">
                          <a:solidFill>
                            <a:schemeClr val="bg1"/>
                          </a:solidFill>
                        </a:rPr>
                        <a:t> fee with o</a:t>
                      </a:r>
                      <a:r>
                        <a:rPr kumimoji="1" lang="en-US" altLang="ja-JP" sz="1200" dirty="0" smtClean="0">
                          <a:solidFill>
                            <a:schemeClr val="bg1"/>
                          </a:solidFill>
                        </a:rPr>
                        <a:t>ne month prior notification</a:t>
                      </a:r>
                      <a:r>
                        <a:rPr kumimoji="1" lang="en-US" altLang="ja-JP" sz="1200" baseline="0" dirty="0" smtClean="0">
                          <a:solidFill>
                            <a:schemeClr val="bg1"/>
                          </a:solidFill>
                        </a:rPr>
                        <a:t>.</a:t>
                      </a:r>
                      <a:endParaRPr kumimoji="1" lang="ja-JP" altLang="en-US" sz="12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 smtClean="0">
                          <a:solidFill>
                            <a:schemeClr val="bg1"/>
                          </a:solidFill>
                        </a:rPr>
                        <a:t>No</a:t>
                      </a:r>
                      <a:r>
                        <a:rPr kumimoji="1" lang="en-US" altLang="ja-JP" sz="1200" baseline="0" dirty="0" smtClean="0">
                          <a:solidFill>
                            <a:schemeClr val="bg1"/>
                          </a:solidFill>
                        </a:rPr>
                        <a:t> cancellation possible</a:t>
                      </a:r>
                      <a:r>
                        <a:rPr kumimoji="1" lang="en-US" altLang="ja-JP" sz="1200" dirty="0" smtClean="0">
                          <a:solidFill>
                            <a:schemeClr val="bg1"/>
                          </a:solidFill>
                        </a:rPr>
                        <a:t> within 1 year</a:t>
                      </a:r>
                      <a:endParaRPr kumimoji="1" lang="ja-JP" altLang="en-US" sz="12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</a:tr>
              <a:tr h="400222"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1200" dirty="0" smtClean="0"/>
                        <a:t>Short-term</a:t>
                      </a:r>
                      <a:r>
                        <a:rPr kumimoji="1" lang="en-US" altLang="ja-JP" sz="1200" baseline="0" dirty="0" smtClean="0"/>
                        <a:t> cancellation of Internet</a:t>
                      </a:r>
                      <a:endParaRPr kumimoji="1" lang="ja-JP" alt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 smtClean="0"/>
                        <a:t>Within 2 years</a:t>
                      </a:r>
                      <a:endParaRPr kumimoji="1" lang="ja-JP" alt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dirty="0" smtClean="0"/>
                        <a:t>About 30,000 yen penalty</a:t>
                      </a:r>
                      <a:endParaRPr kumimoji="1" lang="ja-JP" altLang="en-US" sz="1200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dirty="0" smtClean="0">
                          <a:solidFill>
                            <a:schemeClr val="bg1"/>
                          </a:solidFill>
                        </a:rPr>
                        <a:t>－</a:t>
                      </a:r>
                    </a:p>
                  </a:txBody>
                  <a:tcPr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 smtClean="0">
                          <a:solidFill>
                            <a:schemeClr val="bg1"/>
                          </a:solidFill>
                        </a:rPr>
                        <a:t>No</a:t>
                      </a:r>
                      <a:r>
                        <a:rPr kumimoji="1" lang="en-US" altLang="ja-JP" sz="1200" baseline="0" dirty="0" smtClean="0">
                          <a:solidFill>
                            <a:schemeClr val="bg1"/>
                          </a:solidFill>
                        </a:rPr>
                        <a:t> cancellation possible</a:t>
                      </a:r>
                      <a:r>
                        <a:rPr kumimoji="1" lang="en-US" altLang="ja-JP" sz="1200" dirty="0" smtClean="0">
                          <a:solidFill>
                            <a:schemeClr val="bg1"/>
                          </a:solidFill>
                        </a:rPr>
                        <a:t> within 1 year</a:t>
                      </a:r>
                      <a:endParaRPr kumimoji="1" lang="ja-JP" altLang="en-US" sz="12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13" name="テキスト ボックス 12"/>
          <p:cNvSpPr txBox="1"/>
          <p:nvPr/>
        </p:nvSpPr>
        <p:spPr>
          <a:xfrm>
            <a:off x="179512" y="2388101"/>
            <a:ext cx="8784976" cy="6144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200" b="1" dirty="0" smtClean="0">
                <a:solidFill>
                  <a:prstClr val="black"/>
                </a:solidFill>
              </a:rPr>
              <a:t>・</a:t>
            </a:r>
            <a:r>
              <a:rPr lang="en-US" altLang="ja-JP" sz="1200" b="1" dirty="0" smtClean="0">
                <a:solidFill>
                  <a:prstClr val="black"/>
                </a:solidFill>
              </a:rPr>
              <a:t>Despite the Lease Agreement of Recommended Housing can not be cancelled within 1 year, there is no penalty at the expiry time (2018, August 30).</a:t>
            </a:r>
            <a:endParaRPr lang="en-US" altLang="ja-JP" sz="1400" b="1" dirty="0" smtClean="0">
              <a:solidFill>
                <a:prstClr val="black"/>
              </a:solidFill>
            </a:endParaRP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8001370" y="108499"/>
            <a:ext cx="96894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200" b="1" dirty="0" smtClean="0"/>
              <a:t>Attachment</a:t>
            </a:r>
            <a:r>
              <a:rPr kumimoji="1" lang="ja-JP" altLang="en-US" sz="1200" b="1" dirty="0" smtClean="0"/>
              <a:t>　</a:t>
            </a:r>
            <a:r>
              <a:rPr kumimoji="1" lang="en-US" altLang="ja-JP" sz="1200" b="1" dirty="0" smtClean="0"/>
              <a:t> </a:t>
            </a:r>
            <a:r>
              <a:rPr lang="ja-JP" altLang="en-US" sz="1200" b="1" dirty="0"/>
              <a:t>　</a:t>
            </a:r>
            <a:endParaRPr lang="en-US" altLang="ja-JP" sz="1200" b="1" dirty="0" smtClean="0"/>
          </a:p>
          <a:p>
            <a:r>
              <a:rPr kumimoji="1" lang="ja-JP" altLang="en-US" sz="1200" b="1" dirty="0"/>
              <a:t>　</a:t>
            </a:r>
            <a:r>
              <a:rPr kumimoji="1" lang="ja-JP" altLang="en-US" sz="1200" b="1" dirty="0" smtClean="0"/>
              <a:t>　　　　</a:t>
            </a:r>
            <a:r>
              <a:rPr lang="en-US" altLang="ja-JP" sz="1200" b="1" dirty="0"/>
              <a:t>5</a:t>
            </a:r>
            <a:r>
              <a:rPr kumimoji="1" lang="en-US" altLang="ja-JP" sz="1200" b="1" dirty="0" smtClean="0"/>
              <a:t>-2</a:t>
            </a:r>
            <a:endParaRPr kumimoji="1" lang="ja-JP" altLang="en-US" sz="1200" b="1" dirty="0"/>
          </a:p>
        </p:txBody>
      </p:sp>
    </p:spTree>
    <p:extLst>
      <p:ext uri="{BB962C8B-B14F-4D97-AF65-F5344CB8AC3E}">
        <p14:creationId xmlns:p14="http://schemas.microsoft.com/office/powerpoint/2010/main" val="38343167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901</TotalTime>
  <Words>1896</Words>
  <Application>Microsoft Office PowerPoint</Application>
  <PresentationFormat>画面に合わせる (4:3)</PresentationFormat>
  <Paragraphs>276</Paragraphs>
  <Slides>8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2</vt:i4>
      </vt:variant>
      <vt:variant>
        <vt:lpstr>スライド タイトル</vt:lpstr>
      </vt:variant>
      <vt:variant>
        <vt:i4>8</vt:i4>
      </vt:variant>
    </vt:vector>
  </HeadingPairs>
  <TitlesOfParts>
    <vt:vector size="13" baseType="lpstr">
      <vt:lpstr>ＭＳ Ｐゴシック</vt:lpstr>
      <vt:lpstr>Arial</vt:lpstr>
      <vt:lpstr>Calibri</vt:lpstr>
      <vt:lpstr>Office ​​テーマ</vt:lpstr>
      <vt:lpstr>1_Office ​​テーマ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>首都大学東京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首都大学東京</dc:creator>
  <cp:lastModifiedBy>大平 武実</cp:lastModifiedBy>
  <cp:revision>98</cp:revision>
  <cp:lastPrinted>2017-02-28T02:22:48Z</cp:lastPrinted>
  <dcterms:created xsi:type="dcterms:W3CDTF">2015-12-11T04:52:33Z</dcterms:created>
  <dcterms:modified xsi:type="dcterms:W3CDTF">2017-03-23T07:34:26Z</dcterms:modified>
</cp:coreProperties>
</file>