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0" r:id="rId3"/>
    <p:sldId id="259" r:id="rId4"/>
    <p:sldId id="256" r:id="rId5"/>
    <p:sldId id="258" r:id="rId6"/>
    <p:sldId id="261" r:id="rId7"/>
    <p:sldId id="262" r:id="rId8"/>
    <p:sldId id="263" r:id="rId9"/>
    <p:sldId id="264"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4" autoAdjust="0"/>
  </p:normalViewPr>
  <p:slideViewPr>
    <p:cSldViewPr>
      <p:cViewPr varScale="1">
        <p:scale>
          <a:sx n="70" d="100"/>
          <a:sy n="70" d="100"/>
        </p:scale>
        <p:origin x="1386"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2693623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90631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9"/>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924302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815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3552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6206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1730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21984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04822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501163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5965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2269007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32460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106048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9"/>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95798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3490491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2173069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721437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2216465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3532174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181301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F5BA32B-E12E-49A0-B660-9979D05BD953}" type="datetimeFigureOut">
              <a:rPr kumimoji="1" lang="ja-JP" altLang="en-US" smtClean="0"/>
              <a:t>2017/3/23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2579916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BA32B-E12E-49A0-B660-9979D05BD953}" type="datetimeFigureOut">
              <a:rPr kumimoji="1" lang="ja-JP" altLang="en-US" smtClean="0"/>
              <a:t>2017/3/23</a:t>
            </a:fld>
            <a:endParaRPr kumimoji="1" lang="ja-JP" altLang="en-US"/>
          </a:p>
        </p:txBody>
      </p:sp>
      <p:sp>
        <p:nvSpPr>
          <p:cNvPr id="5" name="フッター プレースホルダー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CC123-E878-4C97-98A2-37D19E920249}" type="slidenum">
              <a:rPr kumimoji="1" lang="ja-JP" altLang="en-US" smtClean="0"/>
              <a:t>‹#›</a:t>
            </a:fld>
            <a:endParaRPr kumimoji="1" lang="ja-JP" altLang="en-US"/>
          </a:p>
        </p:txBody>
      </p:sp>
    </p:spTree>
    <p:extLst>
      <p:ext uri="{BB962C8B-B14F-4D97-AF65-F5344CB8AC3E}">
        <p14:creationId xmlns:p14="http://schemas.microsoft.com/office/powerpoint/2010/main" val="579604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BA32B-E12E-49A0-B660-9979D05BD953}" type="datetimeFigureOut">
              <a:rPr lang="ja-JP" altLang="en-US" smtClean="0">
                <a:solidFill>
                  <a:prstClr val="black">
                    <a:tint val="75000"/>
                  </a:prstClr>
                </a:solidFill>
              </a:rPr>
              <a:pPr/>
              <a:t>2017/3/23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CC123-E878-4C97-98A2-37D19E92024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68569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jpeg"/><Relationship Id="rId4" Type="http://schemas.openxmlformats.org/officeDocument/2006/relationships/image" Target="../media/image19.png"/><Relationship Id="rId9" Type="http://schemas.openxmlformats.org/officeDocument/2006/relationships/image" Target="../media/image2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テキスト ボックス 3"/>
          <p:cNvSpPr txBox="1"/>
          <p:nvPr/>
        </p:nvSpPr>
        <p:spPr>
          <a:xfrm>
            <a:off x="358611" y="306081"/>
            <a:ext cx="5926622" cy="369332"/>
          </a:xfrm>
          <a:prstGeom prst="rect">
            <a:avLst/>
          </a:prstGeom>
          <a:noFill/>
        </p:spPr>
        <p:txBody>
          <a:bodyPr wrap="none" rtlCol="0">
            <a:spAutoFit/>
          </a:bodyPr>
          <a:lstStyle/>
          <a:p>
            <a:r>
              <a:rPr lang="ja-JP" altLang="en-US" b="1" dirty="0" smtClean="0">
                <a:solidFill>
                  <a:prstClr val="white"/>
                </a:solidFill>
              </a:rPr>
              <a:t>①　国際学生宿舎（調布）（南大沢・日野キャンパス学生用）</a:t>
            </a:r>
            <a:endParaRPr lang="ja-JP" altLang="en-US" b="1" dirty="0">
              <a:solidFill>
                <a:prstClr val="white"/>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853349411"/>
              </p:ext>
            </p:extLst>
          </p:nvPr>
        </p:nvGraphicFramePr>
        <p:xfrm>
          <a:off x="113331" y="908723"/>
          <a:ext cx="8856984" cy="4727482"/>
        </p:xfrm>
        <a:graphic>
          <a:graphicData uri="http://schemas.openxmlformats.org/drawingml/2006/table">
            <a:tbl>
              <a:tblPr firstRow="1" bandRow="1">
                <a:tableStyleId>{5C22544A-7EE6-4342-B048-85BDC9FD1C3A}</a:tableStyleId>
              </a:tblPr>
              <a:tblGrid>
                <a:gridCol w="1920901"/>
                <a:gridCol w="6936083"/>
              </a:tblGrid>
              <a:tr h="360037">
                <a:tc>
                  <a:txBody>
                    <a:bodyPr/>
                    <a:lstStyle/>
                    <a:p>
                      <a:r>
                        <a:rPr kumimoji="1" lang="ja-JP" altLang="en-US" sz="1200" b="0" dirty="0" smtClean="0">
                          <a:solidFill>
                            <a:schemeClr val="tx1"/>
                          </a:solidFill>
                        </a:rPr>
                        <a:t>最寄駅</a:t>
                      </a:r>
                      <a:endParaRPr kumimoji="1" lang="ja-JP" altLang="en-US" sz="1200" b="0" dirty="0">
                        <a:solidFill>
                          <a:schemeClr val="tx1"/>
                        </a:solidFill>
                      </a:endParaRPr>
                    </a:p>
                  </a:txBody>
                  <a:tcPr>
                    <a:solidFill>
                      <a:schemeClr val="accent1">
                        <a:lumMod val="20000"/>
                        <a:lumOff val="80000"/>
                      </a:schemeClr>
                    </a:solidFill>
                  </a:tcPr>
                </a:tc>
                <a:tc>
                  <a:txBody>
                    <a:bodyPr/>
                    <a:lstStyle/>
                    <a:p>
                      <a:r>
                        <a:rPr kumimoji="1" lang="ja-JP" altLang="en-US" sz="1200" b="0" dirty="0" smtClean="0">
                          <a:solidFill>
                            <a:schemeClr val="tx1"/>
                          </a:solidFill>
                          <a:latin typeface="+mn-ea"/>
                          <a:ea typeface="+mn-ea"/>
                        </a:rPr>
                        <a:t>京王多摩川駅（駅から徒歩</a:t>
                      </a:r>
                      <a:r>
                        <a:rPr kumimoji="1" lang="en-US" altLang="ja-JP" sz="1200" b="0" dirty="0" smtClean="0">
                          <a:solidFill>
                            <a:schemeClr val="tx1"/>
                          </a:solidFill>
                          <a:latin typeface="+mn-ea"/>
                          <a:ea typeface="+mn-ea"/>
                        </a:rPr>
                        <a:t>8</a:t>
                      </a:r>
                      <a:r>
                        <a:rPr kumimoji="1" lang="ja-JP" altLang="en-US" sz="1200" b="0" dirty="0" smtClean="0">
                          <a:solidFill>
                            <a:schemeClr val="tx1"/>
                          </a:solidFill>
                          <a:latin typeface="+mn-ea"/>
                          <a:ea typeface="+mn-ea"/>
                        </a:rPr>
                        <a:t>分）、京王調布駅（駅から徒歩</a:t>
                      </a:r>
                      <a:r>
                        <a:rPr kumimoji="1" lang="en-US" altLang="ja-JP" sz="1200" b="0" dirty="0" smtClean="0">
                          <a:solidFill>
                            <a:schemeClr val="tx1"/>
                          </a:solidFill>
                          <a:latin typeface="+mn-ea"/>
                          <a:ea typeface="+mn-ea"/>
                        </a:rPr>
                        <a:t>15</a:t>
                      </a:r>
                      <a:r>
                        <a:rPr kumimoji="1" lang="ja-JP" altLang="en-US" sz="1200" b="0" dirty="0" smtClean="0">
                          <a:solidFill>
                            <a:schemeClr val="tx1"/>
                          </a:solidFill>
                          <a:latin typeface="+mn-ea"/>
                          <a:ea typeface="+mn-ea"/>
                        </a:rPr>
                        <a:t>分）</a:t>
                      </a:r>
                      <a:endParaRPr kumimoji="1" lang="en-US" altLang="ja-JP" sz="1200" b="0" dirty="0" smtClean="0">
                        <a:solidFill>
                          <a:schemeClr val="tx1"/>
                        </a:solidFill>
                        <a:latin typeface="+mn-ea"/>
                        <a:ea typeface="+mn-ea"/>
                      </a:endParaRPr>
                    </a:p>
                  </a:txBody>
                  <a:tcPr>
                    <a:solidFill>
                      <a:schemeClr val="accent1">
                        <a:lumMod val="20000"/>
                        <a:lumOff val="80000"/>
                      </a:schemeClr>
                    </a:solidFill>
                  </a:tcPr>
                </a:tc>
              </a:tr>
              <a:tr h="307626">
                <a:tc>
                  <a:txBody>
                    <a:bodyPr/>
                    <a:lstStyle/>
                    <a:p>
                      <a:r>
                        <a:rPr kumimoji="1" lang="ja-JP" altLang="en-US" sz="1200" dirty="0" smtClean="0"/>
                        <a:t>住所</a:t>
                      </a:r>
                      <a:endParaRPr kumimoji="1" lang="ja-JP" altLang="en-US" sz="1200" dirty="0"/>
                    </a:p>
                  </a:txBody>
                  <a:tcPr/>
                </a:tc>
                <a:tc>
                  <a:txBody>
                    <a:bodyPr/>
                    <a:lstStyle/>
                    <a:p>
                      <a:r>
                        <a:rPr kumimoji="1" lang="ja-JP" altLang="en-US" sz="1200" dirty="0" smtClean="0">
                          <a:latin typeface="+mn-ea"/>
                          <a:ea typeface="+mn-ea"/>
                        </a:rPr>
                        <a:t>東京都調布市多摩川</a:t>
                      </a:r>
                      <a:r>
                        <a:rPr kumimoji="1" lang="en-US" altLang="ja-JP" sz="1200" dirty="0" smtClean="0">
                          <a:latin typeface="+mn-ea"/>
                          <a:ea typeface="+mn-ea"/>
                        </a:rPr>
                        <a:t>6</a:t>
                      </a:r>
                      <a:r>
                        <a:rPr kumimoji="1" lang="ja-JP" altLang="en-US" sz="1200" dirty="0" smtClean="0">
                          <a:latin typeface="+mn-ea"/>
                          <a:ea typeface="+mn-ea"/>
                        </a:rPr>
                        <a:t>丁目</a:t>
                      </a:r>
                      <a:endParaRPr kumimoji="1" lang="en-US" altLang="ja-JP" sz="1200" dirty="0" smtClean="0">
                        <a:latin typeface="+mn-ea"/>
                        <a:ea typeface="+mn-ea"/>
                      </a:endParaRPr>
                    </a:p>
                  </a:txBody>
                  <a:tcPr/>
                </a:tc>
              </a:tr>
              <a:tr h="307626">
                <a:tc>
                  <a:txBody>
                    <a:bodyPr/>
                    <a:lstStyle/>
                    <a:p>
                      <a:r>
                        <a:rPr kumimoji="1" lang="ja-JP" altLang="en-US" sz="1200" dirty="0" smtClean="0"/>
                        <a:t>月額賃料</a:t>
                      </a:r>
                      <a:endParaRPr kumimoji="1" lang="ja-JP" alt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mn-ea"/>
                          <a:ea typeface="+mn-ea"/>
                        </a:rPr>
                        <a:t>66,000</a:t>
                      </a:r>
                      <a:r>
                        <a:rPr kumimoji="1" lang="ja-JP" altLang="en-US" sz="1200" dirty="0" smtClean="0">
                          <a:latin typeface="+mn-ea"/>
                          <a:ea typeface="+mn-ea"/>
                        </a:rPr>
                        <a:t>円（入室料、施設利用料、光熱水費、インターネット使用料を含む）</a:t>
                      </a:r>
                      <a:endParaRPr kumimoji="1" lang="ja-JP" altLang="en-US" sz="1200" dirty="0">
                        <a:latin typeface="+mn-ea"/>
                        <a:ea typeface="+mn-ea"/>
                      </a:endParaRPr>
                    </a:p>
                  </a:txBody>
                  <a:tcPr/>
                </a:tc>
              </a:tr>
              <a:tr h="480697">
                <a:tc>
                  <a:txBody>
                    <a:bodyPr/>
                    <a:lstStyle/>
                    <a:p>
                      <a:r>
                        <a:rPr kumimoji="1" lang="ja-JP" altLang="en-US" sz="1200" dirty="0" smtClean="0"/>
                        <a:t>保証金</a:t>
                      </a:r>
                      <a:endParaRPr kumimoji="1" lang="ja-JP" altLang="en-US" sz="1200" dirty="0"/>
                    </a:p>
                  </a:txBody>
                  <a:tcPr/>
                </a:tc>
                <a:tc>
                  <a:txBody>
                    <a:bodyPr/>
                    <a:lstStyle/>
                    <a:p>
                      <a:r>
                        <a:rPr kumimoji="1" lang="en-US" altLang="ja-JP" sz="1200" dirty="0" smtClean="0">
                          <a:latin typeface="+mn-ea"/>
                          <a:ea typeface="+mn-ea"/>
                        </a:rPr>
                        <a:t>30,000</a:t>
                      </a:r>
                      <a:r>
                        <a:rPr kumimoji="1" lang="ja-JP" altLang="en-US" sz="1200" dirty="0" smtClean="0">
                          <a:latin typeface="+mn-ea"/>
                          <a:ea typeface="+mn-ea"/>
                        </a:rPr>
                        <a:t>円（退去後、清掃費を差し引いた額を返還します。追加で修繕が必要な場合、追加でその額も差し引かれます。）</a:t>
                      </a:r>
                      <a:endParaRPr kumimoji="1" lang="en-US" altLang="ja-JP" sz="1200" dirty="0" smtClean="0">
                        <a:latin typeface="+mn-ea"/>
                        <a:ea typeface="+mn-ea"/>
                      </a:endParaRPr>
                    </a:p>
                  </a:txBody>
                  <a:tcPr/>
                </a:tc>
              </a:tr>
              <a:tr h="358434">
                <a:tc>
                  <a:txBody>
                    <a:bodyPr/>
                    <a:lstStyle/>
                    <a:p>
                      <a:r>
                        <a:rPr kumimoji="1" lang="ja-JP" altLang="en-US" sz="1200" dirty="0" smtClean="0"/>
                        <a:t>契約期間</a:t>
                      </a:r>
                      <a:endParaRPr kumimoji="1" lang="ja-JP" altLang="en-US" sz="1200" dirty="0"/>
                    </a:p>
                  </a:txBody>
                  <a:tcPr/>
                </a:tc>
                <a:tc>
                  <a:txBody>
                    <a:bodyPr/>
                    <a:lstStyle/>
                    <a:p>
                      <a:r>
                        <a:rPr kumimoji="1" lang="ja-JP" altLang="en-US" sz="1200" dirty="0" smtClean="0">
                          <a:latin typeface="+mn-ea"/>
                          <a:ea typeface="+mn-ea"/>
                        </a:rPr>
                        <a:t>平成</a:t>
                      </a:r>
                      <a:r>
                        <a:rPr kumimoji="1" lang="en-US" altLang="ja-JP" sz="1200" dirty="0" smtClean="0">
                          <a:latin typeface="+mn-ea"/>
                          <a:ea typeface="+mn-ea"/>
                        </a:rPr>
                        <a:t>29</a:t>
                      </a:r>
                      <a:r>
                        <a:rPr kumimoji="1" lang="ja-JP" altLang="en-US" sz="1200" dirty="0" smtClean="0">
                          <a:latin typeface="+mn-ea"/>
                          <a:ea typeface="+mn-ea"/>
                        </a:rPr>
                        <a:t>年</a:t>
                      </a:r>
                      <a:r>
                        <a:rPr kumimoji="1" lang="en-US" altLang="ja-JP" sz="1200" dirty="0" smtClean="0">
                          <a:latin typeface="+mn-ea"/>
                          <a:ea typeface="+mn-ea"/>
                        </a:rPr>
                        <a:t>9</a:t>
                      </a:r>
                      <a:r>
                        <a:rPr kumimoji="1" lang="ja-JP" altLang="en-US" sz="1200" dirty="0" smtClean="0">
                          <a:latin typeface="+mn-ea"/>
                          <a:ea typeface="+mn-ea"/>
                        </a:rPr>
                        <a:t>月</a:t>
                      </a:r>
                      <a:r>
                        <a:rPr kumimoji="1" lang="en-US" altLang="ja-JP" sz="1200" dirty="0" smtClean="0">
                          <a:latin typeface="+mn-ea"/>
                          <a:ea typeface="+mn-ea"/>
                        </a:rPr>
                        <a:t>1</a:t>
                      </a:r>
                      <a:r>
                        <a:rPr kumimoji="1" lang="ja-JP" altLang="en-US" sz="1200" dirty="0" smtClean="0">
                          <a:latin typeface="+mn-ea"/>
                          <a:ea typeface="+mn-ea"/>
                        </a:rPr>
                        <a:t>日から平成</a:t>
                      </a:r>
                      <a:r>
                        <a:rPr kumimoji="1" lang="en-US" altLang="ja-JP" sz="1200" dirty="0" smtClean="0">
                          <a:latin typeface="+mn-ea"/>
                          <a:ea typeface="+mn-ea"/>
                        </a:rPr>
                        <a:t>30</a:t>
                      </a:r>
                      <a:r>
                        <a:rPr kumimoji="1" lang="ja-JP" altLang="en-US" sz="1200" dirty="0" smtClean="0">
                          <a:latin typeface="+mn-ea"/>
                          <a:ea typeface="+mn-ea"/>
                        </a:rPr>
                        <a:t>年</a:t>
                      </a:r>
                      <a:r>
                        <a:rPr kumimoji="1" lang="en-US" altLang="ja-JP" sz="1200" dirty="0" smtClean="0">
                          <a:latin typeface="+mn-ea"/>
                          <a:ea typeface="+mn-ea"/>
                        </a:rPr>
                        <a:t>8</a:t>
                      </a:r>
                      <a:r>
                        <a:rPr kumimoji="1" lang="ja-JP" altLang="en-US" sz="1200" dirty="0" smtClean="0">
                          <a:latin typeface="+mn-ea"/>
                          <a:ea typeface="+mn-ea"/>
                        </a:rPr>
                        <a:t>月</a:t>
                      </a:r>
                      <a:r>
                        <a:rPr kumimoji="1" lang="en-US" altLang="ja-JP" sz="1200" dirty="0" smtClean="0">
                          <a:latin typeface="+mn-ea"/>
                          <a:ea typeface="+mn-ea"/>
                        </a:rPr>
                        <a:t>31</a:t>
                      </a:r>
                      <a:r>
                        <a:rPr kumimoji="1" lang="ja-JP" altLang="en-US" sz="1200" dirty="0" smtClean="0">
                          <a:latin typeface="+mn-ea"/>
                          <a:ea typeface="+mn-ea"/>
                        </a:rPr>
                        <a:t>日まで（中途解約可能）</a:t>
                      </a:r>
                      <a:endParaRPr kumimoji="1" lang="ja-JP" altLang="en-US" sz="1200" dirty="0">
                        <a:latin typeface="+mn-ea"/>
                        <a:ea typeface="+mn-ea"/>
                      </a:endParaRPr>
                    </a:p>
                  </a:txBody>
                  <a:tcPr/>
                </a:tc>
              </a:tr>
              <a:tr h="337927">
                <a:tc>
                  <a:txBody>
                    <a:bodyPr/>
                    <a:lstStyle/>
                    <a:p>
                      <a:r>
                        <a:rPr kumimoji="1" lang="ja-JP" altLang="en-US" sz="1200" dirty="0" smtClean="0"/>
                        <a:t>部屋のタイプ</a:t>
                      </a:r>
                      <a:endParaRPr kumimoji="1" lang="ja-JP" altLang="en-US" sz="1200" dirty="0"/>
                    </a:p>
                  </a:txBody>
                  <a:tcPr/>
                </a:tc>
                <a:tc>
                  <a:txBody>
                    <a:bodyPr/>
                    <a:lstStyle/>
                    <a:p>
                      <a:r>
                        <a:rPr kumimoji="1" lang="en-US" altLang="ja-JP" sz="1200" dirty="0" smtClean="0">
                          <a:latin typeface="+mn-ea"/>
                          <a:ea typeface="+mn-ea"/>
                        </a:rPr>
                        <a:t>3DK </a:t>
                      </a:r>
                      <a:r>
                        <a:rPr kumimoji="1" lang="ja-JP" altLang="en-US" sz="1200" dirty="0" smtClean="0">
                          <a:latin typeface="+mn-ea"/>
                          <a:ea typeface="+mn-ea"/>
                        </a:rPr>
                        <a:t>のシェア方式　シングル（</a:t>
                      </a:r>
                      <a:r>
                        <a:rPr kumimoji="1" lang="en-US" altLang="ja-JP" sz="1200" dirty="0" smtClean="0">
                          <a:latin typeface="+mn-ea"/>
                          <a:ea typeface="+mn-ea"/>
                        </a:rPr>
                        <a:t>1</a:t>
                      </a:r>
                      <a:r>
                        <a:rPr kumimoji="1" lang="ja-JP" altLang="en-US" sz="1200" dirty="0" smtClean="0">
                          <a:latin typeface="+mn-ea"/>
                          <a:ea typeface="+mn-ea"/>
                        </a:rPr>
                        <a:t>名）</a:t>
                      </a:r>
                      <a:r>
                        <a:rPr kumimoji="1" lang="en-US" altLang="ja-JP" sz="1200" dirty="0" smtClean="0">
                          <a:latin typeface="+mn-ea"/>
                          <a:ea typeface="+mn-ea"/>
                        </a:rPr>
                        <a:t>/1R</a:t>
                      </a:r>
                      <a:r>
                        <a:rPr kumimoji="1" lang="ja-JP" altLang="en-US" sz="1200" dirty="0" smtClean="0">
                          <a:latin typeface="+mn-ea"/>
                          <a:ea typeface="+mn-ea"/>
                        </a:rPr>
                        <a:t>（約</a:t>
                      </a:r>
                      <a:r>
                        <a:rPr kumimoji="1" lang="en-US" altLang="ja-JP" sz="1200" dirty="0" smtClean="0">
                          <a:latin typeface="+mn-ea"/>
                          <a:ea typeface="+mn-ea"/>
                        </a:rPr>
                        <a:t>10㎡</a:t>
                      </a:r>
                      <a:r>
                        <a:rPr kumimoji="1" lang="ja-JP" altLang="en-US" sz="1200" dirty="0" smtClean="0">
                          <a:latin typeface="+mn-ea"/>
                          <a:ea typeface="+mn-ea"/>
                        </a:rPr>
                        <a:t>）</a:t>
                      </a:r>
                      <a:endParaRPr kumimoji="1" lang="ja-JP" altLang="en-US" sz="1200" dirty="0">
                        <a:latin typeface="+mn-ea"/>
                        <a:ea typeface="+mn-ea"/>
                      </a:endParaRPr>
                    </a:p>
                  </a:txBody>
                  <a:tcPr/>
                </a:tc>
              </a:tr>
              <a:tr h="554206">
                <a:tc>
                  <a:txBody>
                    <a:bodyPr/>
                    <a:lstStyle/>
                    <a:p>
                      <a:r>
                        <a:rPr kumimoji="1" lang="ja-JP" altLang="en-US" sz="1200" dirty="0" smtClean="0"/>
                        <a:t>キャンパス最寄駅までの</a:t>
                      </a:r>
                      <a:endParaRPr kumimoji="1" lang="en-US" altLang="ja-JP" sz="1200" dirty="0" smtClean="0"/>
                    </a:p>
                    <a:p>
                      <a:r>
                        <a:rPr kumimoji="1" lang="ja-JP" altLang="en-US" sz="1200" dirty="0" smtClean="0"/>
                        <a:t>所要時間</a:t>
                      </a:r>
                      <a:endParaRPr kumimoji="1" lang="ja-JP" altLang="en-US" sz="1200" dirty="0"/>
                    </a:p>
                  </a:txBody>
                  <a:tcPr/>
                </a:tc>
                <a:tc>
                  <a:txBody>
                    <a:bodyPr/>
                    <a:lstStyle/>
                    <a:p>
                      <a:r>
                        <a:rPr kumimoji="1" lang="en-US" altLang="ja-JP" sz="1200" dirty="0" smtClean="0">
                          <a:latin typeface="+mn-ea"/>
                          <a:ea typeface="+mn-ea"/>
                        </a:rPr>
                        <a:t>【</a:t>
                      </a:r>
                      <a:r>
                        <a:rPr kumimoji="1" lang="ja-JP" altLang="en-US" sz="1200" dirty="0" smtClean="0">
                          <a:latin typeface="+mn-ea"/>
                          <a:ea typeface="+mn-ea"/>
                        </a:rPr>
                        <a:t>南大沢キャンパス</a:t>
                      </a:r>
                      <a:r>
                        <a:rPr kumimoji="1" lang="en-US" altLang="ja-JP" sz="1200" dirty="0" smtClean="0">
                          <a:latin typeface="+mn-ea"/>
                          <a:ea typeface="+mn-ea"/>
                        </a:rPr>
                        <a:t>】20</a:t>
                      </a:r>
                      <a:r>
                        <a:rPr kumimoji="1" lang="ja-JP" altLang="en-US" sz="1200" dirty="0" smtClean="0">
                          <a:latin typeface="+mn-ea"/>
                          <a:ea typeface="+mn-ea"/>
                        </a:rPr>
                        <a:t>分（乗換</a:t>
                      </a:r>
                      <a:r>
                        <a:rPr kumimoji="1" lang="en-US" altLang="ja-JP" sz="1200" dirty="0" smtClean="0">
                          <a:latin typeface="+mn-ea"/>
                          <a:ea typeface="+mn-ea"/>
                        </a:rPr>
                        <a:t>0</a:t>
                      </a:r>
                      <a:r>
                        <a:rPr kumimoji="1" lang="ja-JP" altLang="en-US" sz="1200" dirty="0" smtClean="0">
                          <a:latin typeface="+mn-ea"/>
                          <a:ea typeface="+mn-ea"/>
                        </a:rPr>
                        <a:t>回）定期券：</a:t>
                      </a:r>
                      <a:r>
                        <a:rPr kumimoji="1" lang="en-US" altLang="ja-JP" sz="1200" dirty="0" smtClean="0">
                          <a:latin typeface="+mn-ea"/>
                          <a:ea typeface="+mn-ea"/>
                        </a:rPr>
                        <a:t>4,160</a:t>
                      </a:r>
                      <a:r>
                        <a:rPr kumimoji="1" lang="ja-JP" altLang="en-US" sz="1200" dirty="0" smtClean="0">
                          <a:latin typeface="+mn-ea"/>
                          <a:ea typeface="+mn-ea"/>
                        </a:rPr>
                        <a:t>円／</a:t>
                      </a:r>
                      <a:r>
                        <a:rPr kumimoji="1" lang="en-US" altLang="ja-JP" sz="1200" dirty="0" smtClean="0">
                          <a:latin typeface="+mn-ea"/>
                          <a:ea typeface="+mn-ea"/>
                        </a:rPr>
                        <a:t>1</a:t>
                      </a:r>
                      <a:r>
                        <a:rPr kumimoji="1" lang="ja-JP" altLang="en-US" sz="1200" dirty="0" smtClean="0">
                          <a:latin typeface="+mn-ea"/>
                          <a:ea typeface="+mn-ea"/>
                        </a:rPr>
                        <a:t>ヶ月（京王相模原線　南大沢駅）</a:t>
                      </a:r>
                      <a:endParaRPr kumimoji="1" lang="en-US" altLang="ja-JP" sz="1200" dirty="0" smtClean="0">
                        <a:latin typeface="+mn-ea"/>
                        <a:ea typeface="+mn-ea"/>
                      </a:endParaRPr>
                    </a:p>
                    <a:p>
                      <a:r>
                        <a:rPr kumimoji="1" lang="en-US" altLang="ja-JP" sz="1200" dirty="0" smtClean="0">
                          <a:latin typeface="+mn-ea"/>
                          <a:ea typeface="+mn-ea"/>
                        </a:rPr>
                        <a:t>【</a:t>
                      </a:r>
                      <a:r>
                        <a:rPr kumimoji="1" lang="ja-JP" altLang="en-US" sz="1200" dirty="0" smtClean="0">
                          <a:latin typeface="+mn-ea"/>
                          <a:ea typeface="+mn-ea"/>
                        </a:rPr>
                        <a:t>日野キャンパス</a:t>
                      </a:r>
                      <a:r>
                        <a:rPr kumimoji="1" lang="en-US" altLang="ja-JP" sz="1200" dirty="0" smtClean="0">
                          <a:latin typeface="+mn-ea"/>
                          <a:ea typeface="+mn-ea"/>
                        </a:rPr>
                        <a:t>】43</a:t>
                      </a:r>
                      <a:r>
                        <a:rPr kumimoji="1" lang="ja-JP" altLang="en-US" sz="1200" dirty="0" smtClean="0">
                          <a:latin typeface="+mn-ea"/>
                          <a:ea typeface="+mn-ea"/>
                        </a:rPr>
                        <a:t>分（乗換</a:t>
                      </a:r>
                      <a:r>
                        <a:rPr kumimoji="1" lang="en-US" altLang="ja-JP" sz="1200" dirty="0" smtClean="0">
                          <a:latin typeface="+mn-ea"/>
                          <a:ea typeface="+mn-ea"/>
                        </a:rPr>
                        <a:t>2</a:t>
                      </a:r>
                      <a:r>
                        <a:rPr kumimoji="1" lang="ja-JP" altLang="en-US" sz="1200" dirty="0" smtClean="0">
                          <a:latin typeface="+mn-ea"/>
                          <a:ea typeface="+mn-ea"/>
                        </a:rPr>
                        <a:t>回）定期券：</a:t>
                      </a:r>
                      <a:r>
                        <a:rPr kumimoji="1" lang="en-US" altLang="ja-JP" sz="1200" dirty="0" smtClean="0">
                          <a:latin typeface="+mn-ea"/>
                          <a:ea typeface="+mn-ea"/>
                        </a:rPr>
                        <a:t>9,450</a:t>
                      </a:r>
                      <a:r>
                        <a:rPr kumimoji="1" lang="ja-JP" altLang="en-US" sz="1200" dirty="0" smtClean="0">
                          <a:latin typeface="+mn-ea"/>
                          <a:ea typeface="+mn-ea"/>
                        </a:rPr>
                        <a:t>円／</a:t>
                      </a:r>
                      <a:r>
                        <a:rPr kumimoji="1" lang="en-US" altLang="ja-JP" sz="1200" dirty="0" smtClean="0">
                          <a:latin typeface="+mn-ea"/>
                          <a:ea typeface="+mn-ea"/>
                        </a:rPr>
                        <a:t>1</a:t>
                      </a:r>
                      <a:r>
                        <a:rPr kumimoji="1" lang="ja-JP" altLang="en-US" sz="1200" dirty="0" smtClean="0">
                          <a:latin typeface="+mn-ea"/>
                          <a:ea typeface="+mn-ea"/>
                        </a:rPr>
                        <a:t>ヶ月（</a:t>
                      </a:r>
                      <a:r>
                        <a:rPr kumimoji="1" lang="en-US" altLang="ja-JP" sz="1200" dirty="0" smtClean="0">
                          <a:latin typeface="+mn-ea"/>
                          <a:ea typeface="+mn-ea"/>
                        </a:rPr>
                        <a:t>JR</a:t>
                      </a:r>
                      <a:r>
                        <a:rPr kumimoji="1" lang="ja-JP" altLang="en-US" sz="1200" dirty="0" smtClean="0">
                          <a:latin typeface="+mn-ea"/>
                          <a:ea typeface="+mn-ea"/>
                        </a:rPr>
                        <a:t>豊田駅）</a:t>
                      </a:r>
                      <a:endParaRPr kumimoji="1" lang="en-US" altLang="ja-JP" sz="1200" dirty="0" smtClean="0">
                        <a:latin typeface="+mn-ea"/>
                        <a:ea typeface="+mn-ea"/>
                      </a:endParaRPr>
                    </a:p>
                  </a:txBody>
                  <a:tcPr/>
                </a:tc>
              </a:tr>
              <a:tr h="395429">
                <a:tc>
                  <a:txBody>
                    <a:bodyPr/>
                    <a:lstStyle/>
                    <a:p>
                      <a:r>
                        <a:rPr kumimoji="1" lang="ja-JP" altLang="en-US" sz="1200" dirty="0" smtClean="0"/>
                        <a:t>ユニット内設備（個室部分）</a:t>
                      </a:r>
                    </a:p>
                  </a:txBody>
                  <a:tcPr/>
                </a:tc>
                <a:tc>
                  <a:txBody>
                    <a:bodyPr/>
                    <a:lstStyle/>
                    <a:p>
                      <a:r>
                        <a:rPr kumimoji="1" lang="ja-JP" altLang="en-US" sz="1200" dirty="0" smtClean="0">
                          <a:latin typeface="+mn-ea"/>
                          <a:ea typeface="+mn-ea"/>
                        </a:rPr>
                        <a:t>・エアコン、ベッド、机、椅子、冷蔵庫、無線</a:t>
                      </a:r>
                      <a:r>
                        <a:rPr kumimoji="1" lang="en-US" altLang="ja-JP" sz="1200" dirty="0" smtClean="0">
                          <a:latin typeface="+mn-ea"/>
                          <a:ea typeface="+mn-ea"/>
                        </a:rPr>
                        <a:t>LAN</a:t>
                      </a:r>
                    </a:p>
                    <a:p>
                      <a:r>
                        <a:rPr kumimoji="1" lang="ja-JP" altLang="en-US" sz="1200" dirty="0" smtClean="0">
                          <a:latin typeface="+mn-ea"/>
                          <a:ea typeface="+mn-ea"/>
                        </a:rPr>
                        <a:t>・布団セット・枕・シーツ（レンタル</a:t>
                      </a:r>
                      <a:r>
                        <a:rPr kumimoji="1" lang="en-US" altLang="ja-JP" sz="1200" dirty="0" smtClean="0">
                          <a:latin typeface="+mn-ea"/>
                          <a:ea typeface="+mn-ea"/>
                        </a:rPr>
                        <a:t>14,000</a:t>
                      </a:r>
                      <a:r>
                        <a:rPr kumimoji="1" lang="ja-JP" altLang="en-US" sz="1200" dirty="0" smtClean="0">
                          <a:latin typeface="+mn-ea"/>
                          <a:ea typeface="+mn-ea"/>
                        </a:rPr>
                        <a:t>円）</a:t>
                      </a:r>
                    </a:p>
                  </a:txBody>
                  <a:tcPr/>
                </a:tc>
              </a:tr>
              <a:tr h="324766">
                <a:tc>
                  <a:txBody>
                    <a:bodyPr/>
                    <a:lstStyle/>
                    <a:p>
                      <a:r>
                        <a:rPr kumimoji="1" lang="ja-JP" altLang="en-US" sz="1200" dirty="0" smtClean="0"/>
                        <a:t>ユニット内設備（共有部分）</a:t>
                      </a:r>
                    </a:p>
                  </a:txBody>
                  <a:tcPr/>
                </a:tc>
                <a:tc>
                  <a:txBody>
                    <a:bodyPr/>
                    <a:lstStyle/>
                    <a:p>
                      <a:r>
                        <a:rPr kumimoji="1" lang="ja-JP" altLang="en-US" sz="1200" dirty="0" smtClean="0">
                          <a:latin typeface="+mn-ea"/>
                          <a:ea typeface="+mn-ea"/>
                        </a:rPr>
                        <a:t>ダイニング、ミニキッチン、シャワー、洗面台、トイレ、エアコン</a:t>
                      </a:r>
                      <a:endParaRPr kumimoji="1" lang="ja-JP" altLang="en-US" sz="1200" dirty="0">
                        <a:latin typeface="+mn-ea"/>
                        <a:ea typeface="+mn-ea"/>
                      </a:endParaRPr>
                    </a:p>
                  </a:txBody>
                  <a:tcPr/>
                </a:tc>
              </a:tr>
              <a:tr h="390511">
                <a:tc>
                  <a:txBody>
                    <a:bodyPr/>
                    <a:lstStyle/>
                    <a:p>
                      <a:r>
                        <a:rPr kumimoji="1" lang="ja-JP" altLang="en-US" sz="1200" dirty="0" smtClean="0"/>
                        <a:t>共有スペース設備</a:t>
                      </a:r>
                      <a:endParaRPr kumimoji="1" lang="ja-JP" altLang="en-US" sz="1200" dirty="0"/>
                    </a:p>
                  </a:txBody>
                  <a:tcPr/>
                </a:tc>
                <a:tc>
                  <a:txBody>
                    <a:bodyPr/>
                    <a:lstStyle/>
                    <a:p>
                      <a:r>
                        <a:rPr kumimoji="1" lang="ja-JP" altLang="en-US" sz="1200" dirty="0" smtClean="0">
                          <a:latin typeface="+mn-ea"/>
                          <a:ea typeface="+mn-ea"/>
                        </a:rPr>
                        <a:t>ラウンジ、キッチン、トイレ、洗濯機</a:t>
                      </a:r>
                      <a:r>
                        <a:rPr kumimoji="1" lang="zh-TW" altLang="en-US" sz="1200" dirty="0" smtClean="0">
                          <a:latin typeface="+mn-ea"/>
                          <a:ea typeface="+mn-ea"/>
                        </a:rPr>
                        <a:t>（</a:t>
                      </a:r>
                      <a:r>
                        <a:rPr kumimoji="1" lang="ja-JP" altLang="en-US" sz="1200" dirty="0" smtClean="0">
                          <a:latin typeface="+mn-ea"/>
                          <a:ea typeface="+mn-ea"/>
                        </a:rPr>
                        <a:t>有料</a:t>
                      </a:r>
                      <a:r>
                        <a:rPr kumimoji="1" lang="zh-TW" altLang="en-US" sz="1200" dirty="0" smtClean="0">
                          <a:latin typeface="+mn-ea"/>
                          <a:ea typeface="+mn-ea"/>
                        </a:rPr>
                        <a:t>）</a:t>
                      </a:r>
                      <a:r>
                        <a:rPr kumimoji="1" lang="ja-JP" altLang="en-US" sz="1200" dirty="0" err="1" smtClean="0">
                          <a:latin typeface="+mn-ea"/>
                          <a:ea typeface="+mn-ea"/>
                        </a:rPr>
                        <a:t>、</a:t>
                      </a:r>
                      <a:r>
                        <a:rPr kumimoji="1" lang="ja-JP" altLang="en-US" sz="1200" dirty="0" smtClean="0">
                          <a:latin typeface="+mn-ea"/>
                          <a:ea typeface="+mn-ea"/>
                        </a:rPr>
                        <a:t>乾燥機</a:t>
                      </a:r>
                      <a:r>
                        <a:rPr kumimoji="1" lang="zh-TW" altLang="en-US" sz="1200" dirty="0" smtClean="0">
                          <a:latin typeface="+mn-ea"/>
                          <a:ea typeface="+mn-ea"/>
                        </a:rPr>
                        <a:t>（</a:t>
                      </a:r>
                      <a:r>
                        <a:rPr kumimoji="1" lang="ja-JP" altLang="en-US" sz="1200" dirty="0" smtClean="0">
                          <a:latin typeface="+mn-ea"/>
                          <a:ea typeface="+mn-ea"/>
                        </a:rPr>
                        <a:t>有料</a:t>
                      </a:r>
                      <a:r>
                        <a:rPr kumimoji="1" lang="zh-TW" altLang="en-US" sz="1200" dirty="0" smtClean="0">
                          <a:latin typeface="+mn-ea"/>
                          <a:ea typeface="+mn-ea"/>
                        </a:rPr>
                        <a:t>）</a:t>
                      </a:r>
                      <a:r>
                        <a:rPr kumimoji="1" lang="ja-JP" altLang="en-US" sz="1200" dirty="0" err="1" smtClean="0">
                          <a:latin typeface="+mn-ea"/>
                          <a:ea typeface="+mn-ea"/>
                        </a:rPr>
                        <a:t>、</a:t>
                      </a:r>
                      <a:r>
                        <a:rPr kumimoji="1" lang="ja-JP" altLang="en-US" sz="1200" dirty="0" smtClean="0">
                          <a:latin typeface="+mn-ea"/>
                          <a:ea typeface="+mn-ea"/>
                        </a:rPr>
                        <a:t>食器、</a:t>
                      </a:r>
                      <a:r>
                        <a:rPr kumimoji="1" lang="en-US" altLang="ja-JP" sz="1200" dirty="0" smtClean="0">
                          <a:latin typeface="+mn-ea"/>
                          <a:ea typeface="+mn-ea"/>
                        </a:rPr>
                        <a:t>TV</a:t>
                      </a:r>
                      <a:r>
                        <a:rPr kumimoji="1" lang="ja-JP" altLang="en-US" sz="1200" dirty="0" err="1" smtClean="0">
                          <a:latin typeface="+mn-ea"/>
                          <a:ea typeface="+mn-ea"/>
                        </a:rPr>
                        <a:t>、</a:t>
                      </a:r>
                      <a:r>
                        <a:rPr kumimoji="1" lang="ja-JP" altLang="en-US" sz="1200" dirty="0" smtClean="0">
                          <a:latin typeface="+mn-ea"/>
                          <a:ea typeface="+mn-ea"/>
                        </a:rPr>
                        <a:t>無線</a:t>
                      </a:r>
                      <a:r>
                        <a:rPr kumimoji="1" lang="en-US" altLang="ja-JP" sz="1200" dirty="0" smtClean="0">
                          <a:latin typeface="+mn-ea"/>
                          <a:ea typeface="+mn-ea"/>
                        </a:rPr>
                        <a:t>LAN</a:t>
                      </a:r>
                      <a:r>
                        <a:rPr kumimoji="1" lang="ja-JP" altLang="en-US" sz="1200" dirty="0" err="1" smtClean="0">
                          <a:latin typeface="+mn-ea"/>
                          <a:ea typeface="+mn-ea"/>
                        </a:rPr>
                        <a:t>、</a:t>
                      </a:r>
                      <a:r>
                        <a:rPr kumimoji="1" lang="ja-JP" altLang="en-US" sz="1200" dirty="0" smtClean="0">
                          <a:latin typeface="+mn-ea"/>
                          <a:ea typeface="+mn-ea"/>
                        </a:rPr>
                        <a:t>駐輪場等</a:t>
                      </a:r>
                      <a:endParaRPr kumimoji="1" lang="en-US" altLang="ja-JP" sz="1200" dirty="0" smtClean="0">
                        <a:latin typeface="+mn-ea"/>
                        <a:ea typeface="+mn-ea"/>
                      </a:endParaRPr>
                    </a:p>
                  </a:txBody>
                  <a:tcPr/>
                </a:tc>
              </a:tr>
              <a:tr h="442698">
                <a:tc>
                  <a:txBody>
                    <a:bodyPr/>
                    <a:lstStyle/>
                    <a:p>
                      <a:r>
                        <a:rPr kumimoji="1" lang="ja-JP" altLang="en-US" sz="1200" dirty="0" smtClean="0"/>
                        <a:t>電気・ガス・水道</a:t>
                      </a:r>
                      <a:endParaRPr kumimoji="1" lang="en-US" altLang="ja-JP" sz="1200" dirty="0" smtClean="0"/>
                    </a:p>
                    <a:p>
                      <a:r>
                        <a:rPr kumimoji="1" lang="ja-JP" altLang="en-US" sz="1200" dirty="0" smtClean="0"/>
                        <a:t>インターネット</a:t>
                      </a:r>
                      <a:endParaRPr kumimoji="1" lang="en-US" altLang="ja-JP" sz="1200" dirty="0" smtClean="0"/>
                    </a:p>
                  </a:txBody>
                  <a:tcPr/>
                </a:tc>
                <a:tc>
                  <a:txBody>
                    <a:bodyPr/>
                    <a:lstStyle/>
                    <a:p>
                      <a:r>
                        <a:rPr kumimoji="1" lang="ja-JP" altLang="en-US" sz="1200" dirty="0" smtClean="0">
                          <a:latin typeface="+mn-ea"/>
                          <a:ea typeface="+mn-ea"/>
                        </a:rPr>
                        <a:t>月額賃料に含む</a:t>
                      </a:r>
                      <a:endParaRPr kumimoji="1" lang="ja-JP" altLang="en-US" sz="1200" dirty="0">
                        <a:latin typeface="+mn-ea"/>
                        <a:ea typeface="+mn-ea"/>
                      </a:endParaRPr>
                    </a:p>
                  </a:txBody>
                  <a:tcPr/>
                </a:tc>
              </a:tr>
              <a:tr h="391252">
                <a:tc>
                  <a:txBody>
                    <a:bodyPr/>
                    <a:lstStyle/>
                    <a:p>
                      <a:r>
                        <a:rPr kumimoji="1" lang="ja-JP" altLang="en-US" sz="1200" dirty="0" smtClean="0"/>
                        <a:t>留意事項</a:t>
                      </a:r>
                      <a:endParaRPr kumimoji="1" lang="en-US" altLang="ja-JP" sz="1200" dirty="0" smtClean="0"/>
                    </a:p>
                  </a:txBody>
                  <a:tcPr/>
                </a:tc>
                <a:tc>
                  <a:txBody>
                    <a:bodyPr/>
                    <a:lstStyle/>
                    <a:p>
                      <a:r>
                        <a:rPr kumimoji="1" lang="ja-JP" altLang="en-US" sz="1200" dirty="0" smtClean="0"/>
                        <a:t>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月と平成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月の賃料は日割りできません。</a:t>
                      </a:r>
                      <a:endParaRPr kumimoji="1" lang="en-US" altLang="ja-JP" sz="1200" dirty="0" smtClean="0"/>
                    </a:p>
                  </a:txBody>
                  <a:tcPr/>
                </a:tc>
              </a:tr>
            </a:tbl>
          </a:graphicData>
        </a:graphic>
      </p:graphicFrame>
      <p:sp>
        <p:nvSpPr>
          <p:cNvPr id="14" name="テキスト ボックス 13"/>
          <p:cNvSpPr txBox="1"/>
          <p:nvPr/>
        </p:nvSpPr>
        <p:spPr>
          <a:xfrm>
            <a:off x="8028384" y="108499"/>
            <a:ext cx="941931" cy="276999"/>
          </a:xfrm>
          <a:prstGeom prst="rect">
            <a:avLst/>
          </a:prstGeom>
          <a:noFill/>
        </p:spPr>
        <p:txBody>
          <a:bodyPr wrap="square" rtlCol="0">
            <a:spAutoFit/>
          </a:bodyPr>
          <a:lstStyle/>
          <a:p>
            <a:r>
              <a:rPr lang="ja-JP" altLang="en-US" sz="1200" b="1" dirty="0" smtClean="0">
                <a:solidFill>
                  <a:prstClr val="white"/>
                </a:solidFill>
              </a:rPr>
              <a:t>別紙　</a:t>
            </a:r>
            <a:r>
              <a:rPr lang="en-US" altLang="ja-JP" sz="1200" b="1" dirty="0" smtClean="0">
                <a:solidFill>
                  <a:prstClr val="white"/>
                </a:solidFill>
              </a:rPr>
              <a:t> </a:t>
            </a:r>
            <a:r>
              <a:rPr lang="en-US" altLang="ja-JP" sz="1200" b="1" dirty="0" smtClean="0">
                <a:solidFill>
                  <a:prstClr val="white"/>
                </a:solidFill>
              </a:rPr>
              <a:t>5-2</a:t>
            </a:r>
            <a:endParaRPr lang="ja-JP" altLang="en-US" sz="1200" b="1" dirty="0">
              <a:solidFill>
                <a:prstClr val="white"/>
              </a:solidFill>
            </a:endParaRPr>
          </a:p>
        </p:txBody>
      </p:sp>
    </p:spTree>
    <p:extLst>
      <p:ext uri="{BB962C8B-B14F-4D97-AF65-F5344CB8AC3E}">
        <p14:creationId xmlns:p14="http://schemas.microsoft.com/office/powerpoint/2010/main" val="2620607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テキスト ボックス 3"/>
          <p:cNvSpPr txBox="1"/>
          <p:nvPr/>
        </p:nvSpPr>
        <p:spPr>
          <a:xfrm>
            <a:off x="358611" y="200981"/>
            <a:ext cx="5343129" cy="369332"/>
          </a:xfrm>
          <a:prstGeom prst="rect">
            <a:avLst/>
          </a:prstGeom>
          <a:noFill/>
        </p:spPr>
        <p:txBody>
          <a:bodyPr wrap="none" rtlCol="0">
            <a:spAutoFit/>
          </a:bodyPr>
          <a:lstStyle/>
          <a:p>
            <a:r>
              <a:rPr kumimoji="1" lang="ja-JP" altLang="en-US" b="1" dirty="0" smtClean="0">
                <a:solidFill>
                  <a:schemeClr val="bg1"/>
                </a:solidFill>
              </a:rPr>
              <a:t>②　紹介予定の住宅情報（</a:t>
            </a:r>
            <a:r>
              <a:rPr lang="ja-JP" altLang="en-US" b="1" dirty="0" smtClean="0">
                <a:solidFill>
                  <a:schemeClr val="bg1"/>
                </a:solidFill>
              </a:rPr>
              <a:t>南大沢</a:t>
            </a:r>
            <a:r>
              <a:rPr kumimoji="1" lang="ja-JP" altLang="en-US" b="1" dirty="0" smtClean="0">
                <a:solidFill>
                  <a:schemeClr val="bg1"/>
                </a:solidFill>
              </a:rPr>
              <a:t>キャンパス用物件）</a:t>
            </a:r>
            <a:endParaRPr kumimoji="1" lang="ja-JP" altLang="en-US" b="1"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099227456"/>
              </p:ext>
            </p:extLst>
          </p:nvPr>
        </p:nvGraphicFramePr>
        <p:xfrm>
          <a:off x="107504" y="3122494"/>
          <a:ext cx="8856984" cy="3362499"/>
        </p:xfrm>
        <a:graphic>
          <a:graphicData uri="http://schemas.openxmlformats.org/drawingml/2006/table">
            <a:tbl>
              <a:tblPr firstRow="1" bandRow="1">
                <a:tableStyleId>{5C22544A-7EE6-4342-B048-85BDC9FD1C3A}</a:tableStyleId>
              </a:tblPr>
              <a:tblGrid>
                <a:gridCol w="1920901"/>
                <a:gridCol w="6936083"/>
              </a:tblGrid>
              <a:tr h="284067">
                <a:tc>
                  <a:txBody>
                    <a:bodyPr/>
                    <a:lstStyle/>
                    <a:p>
                      <a:r>
                        <a:rPr kumimoji="1" lang="ja-JP" altLang="en-US" sz="1200" b="0" dirty="0" smtClean="0">
                          <a:solidFill>
                            <a:schemeClr val="tx1"/>
                          </a:solidFill>
                        </a:rPr>
                        <a:t>最寄駅</a:t>
                      </a:r>
                      <a:endParaRPr kumimoji="1" lang="ja-JP" altLang="en-US" sz="1200" b="0" dirty="0">
                        <a:solidFill>
                          <a:schemeClr val="tx1"/>
                        </a:solidFill>
                      </a:endParaRPr>
                    </a:p>
                  </a:txBody>
                  <a:tcPr>
                    <a:solidFill>
                      <a:schemeClr val="accent1">
                        <a:lumMod val="20000"/>
                        <a:lumOff val="80000"/>
                      </a:schemeClr>
                    </a:solidFill>
                  </a:tcPr>
                </a:tc>
                <a:tc>
                  <a:txBody>
                    <a:bodyPr/>
                    <a:lstStyle/>
                    <a:p>
                      <a:r>
                        <a:rPr kumimoji="1" lang="ja-JP" altLang="en-US" sz="1200" b="0" dirty="0" smtClean="0">
                          <a:solidFill>
                            <a:schemeClr val="tx1"/>
                          </a:solidFill>
                        </a:rPr>
                        <a:t>京王多摩センター駅（駅から徒歩</a:t>
                      </a:r>
                      <a:r>
                        <a:rPr kumimoji="1" lang="en-US" altLang="ja-JP" sz="1200" b="0" dirty="0" smtClean="0">
                          <a:solidFill>
                            <a:schemeClr val="tx1"/>
                          </a:solidFill>
                        </a:rPr>
                        <a:t>10</a:t>
                      </a:r>
                      <a:r>
                        <a:rPr kumimoji="1" lang="ja-JP" altLang="en-US" sz="1200" b="0" dirty="0" smtClean="0">
                          <a:solidFill>
                            <a:schemeClr val="tx1"/>
                          </a:solidFill>
                        </a:rPr>
                        <a:t>分）</a:t>
                      </a:r>
                      <a:endParaRPr kumimoji="1" lang="en-US" altLang="ja-JP" sz="1200" b="0" dirty="0" smtClean="0">
                        <a:solidFill>
                          <a:schemeClr val="tx1"/>
                        </a:solidFill>
                      </a:endParaRPr>
                    </a:p>
                  </a:txBody>
                  <a:tcPr>
                    <a:solidFill>
                      <a:schemeClr val="accent1">
                        <a:lumMod val="20000"/>
                        <a:lumOff val="80000"/>
                      </a:schemeClr>
                    </a:solidFill>
                  </a:tcPr>
                </a:tc>
              </a:tr>
              <a:tr h="292588">
                <a:tc>
                  <a:txBody>
                    <a:bodyPr/>
                    <a:lstStyle/>
                    <a:p>
                      <a:r>
                        <a:rPr kumimoji="1" lang="ja-JP" altLang="en-US" sz="1200" dirty="0" smtClean="0"/>
                        <a:t>住所</a:t>
                      </a:r>
                      <a:endParaRPr kumimoji="1" lang="ja-JP" altLang="en-US" sz="1200" dirty="0"/>
                    </a:p>
                  </a:txBody>
                  <a:tcPr/>
                </a:tc>
                <a:tc>
                  <a:txBody>
                    <a:bodyPr/>
                    <a:lstStyle/>
                    <a:p>
                      <a:r>
                        <a:rPr kumimoji="1" lang="ja-JP" altLang="en-US" sz="1200" dirty="0" smtClean="0"/>
                        <a:t>東京都多摩市中沢</a:t>
                      </a:r>
                      <a:r>
                        <a:rPr kumimoji="1" lang="en-US" altLang="ja-JP" sz="1200" dirty="0" smtClean="0"/>
                        <a:t>1</a:t>
                      </a:r>
                      <a:r>
                        <a:rPr kumimoji="1" lang="ja-JP" altLang="en-US" sz="1200" dirty="0" smtClean="0"/>
                        <a:t>丁目</a:t>
                      </a:r>
                      <a:endParaRPr kumimoji="1" lang="en-US" altLang="ja-JP" sz="1200" dirty="0" smtClean="0"/>
                    </a:p>
                  </a:txBody>
                  <a:tcPr/>
                </a:tc>
              </a:tr>
              <a:tr h="292588">
                <a:tc>
                  <a:txBody>
                    <a:bodyPr/>
                    <a:lstStyle/>
                    <a:p>
                      <a:r>
                        <a:rPr kumimoji="1" lang="ja-JP" altLang="en-US" sz="1200" dirty="0" smtClean="0"/>
                        <a:t>月額賃料</a:t>
                      </a:r>
                      <a:endParaRPr kumimoji="1" lang="ja-JP" altLang="en-US" sz="1200" dirty="0"/>
                    </a:p>
                  </a:txBody>
                  <a:tcPr/>
                </a:tc>
                <a:tc>
                  <a:txBody>
                    <a:bodyPr/>
                    <a:lstStyle/>
                    <a:p>
                      <a:r>
                        <a:rPr kumimoji="1" lang="en-US" altLang="ja-JP" sz="1200" dirty="0" smtClean="0"/>
                        <a:t>60,000</a:t>
                      </a:r>
                      <a:r>
                        <a:rPr kumimoji="1" lang="ja-JP" altLang="en-US" sz="1200" dirty="0" smtClean="0"/>
                        <a:t>円（入室料、施設利用料を含む）</a:t>
                      </a:r>
                      <a:endParaRPr kumimoji="1" lang="ja-JP" altLang="en-US" sz="1200" dirty="0"/>
                    </a:p>
                  </a:txBody>
                  <a:tcPr/>
                </a:tc>
              </a:tr>
              <a:tr h="292588">
                <a:tc>
                  <a:txBody>
                    <a:bodyPr/>
                    <a:lstStyle/>
                    <a:p>
                      <a:r>
                        <a:rPr kumimoji="1" lang="ja-JP" altLang="en-US" sz="1200" dirty="0" smtClean="0"/>
                        <a:t>契約期間</a:t>
                      </a:r>
                      <a:endParaRPr kumimoji="1" lang="ja-JP" altLang="en-US" sz="1200" dirty="0"/>
                    </a:p>
                  </a:txBody>
                  <a:tcPr/>
                </a:tc>
                <a:tc>
                  <a:txBody>
                    <a:bodyPr/>
                    <a:lstStyle/>
                    <a:p>
                      <a:r>
                        <a:rPr kumimoji="1" lang="ja-JP" altLang="en-US" sz="1200" dirty="0" smtClean="0"/>
                        <a:t>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a:t>
                      </a:r>
                      <a:r>
                        <a:rPr kumimoji="1" lang="en-US" altLang="ja-JP" sz="1200" dirty="0" smtClean="0"/>
                        <a:t>1</a:t>
                      </a:r>
                      <a:r>
                        <a:rPr kumimoji="1" lang="ja-JP" altLang="en-US" sz="1200" dirty="0" smtClean="0"/>
                        <a:t>日～平成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a:t>
                      </a:r>
                      <a:r>
                        <a:rPr kumimoji="1" lang="en-US" altLang="ja-JP" sz="1200" dirty="0" smtClean="0"/>
                        <a:t>31</a:t>
                      </a:r>
                      <a:r>
                        <a:rPr kumimoji="1" lang="ja-JP" altLang="en-US" sz="1200" dirty="0" smtClean="0"/>
                        <a:t>日（中途解約はできません）</a:t>
                      </a:r>
                      <a:endParaRPr kumimoji="1" lang="ja-JP" altLang="en-US" sz="1200" dirty="0"/>
                    </a:p>
                  </a:txBody>
                  <a:tcPr/>
                </a:tc>
              </a:tr>
              <a:tr h="292588">
                <a:tc>
                  <a:txBody>
                    <a:bodyPr/>
                    <a:lstStyle/>
                    <a:p>
                      <a:r>
                        <a:rPr kumimoji="1" lang="ja-JP" altLang="en-US" sz="1200" dirty="0" smtClean="0"/>
                        <a:t>部屋のタイプ</a:t>
                      </a:r>
                      <a:endParaRPr kumimoji="1" lang="ja-JP" altLang="en-US" sz="1200" dirty="0"/>
                    </a:p>
                  </a:txBody>
                  <a:tcPr/>
                </a:tc>
                <a:tc>
                  <a:txBody>
                    <a:bodyPr/>
                    <a:lstStyle/>
                    <a:p>
                      <a:r>
                        <a:rPr kumimoji="1" lang="ja-JP" altLang="en-US" sz="1200" dirty="0" smtClean="0"/>
                        <a:t>シングル（</a:t>
                      </a:r>
                      <a:r>
                        <a:rPr kumimoji="1" lang="en-US" altLang="ja-JP" sz="1200" dirty="0" smtClean="0"/>
                        <a:t>1</a:t>
                      </a:r>
                      <a:r>
                        <a:rPr kumimoji="1" lang="ja-JP" altLang="en-US" sz="1200" dirty="0" smtClean="0"/>
                        <a:t>名）</a:t>
                      </a:r>
                      <a:r>
                        <a:rPr kumimoji="1" lang="en-US" altLang="ja-JP" sz="1200" dirty="0" smtClean="0"/>
                        <a:t>/1R</a:t>
                      </a:r>
                      <a:r>
                        <a:rPr kumimoji="1" lang="ja-JP" altLang="en-US" sz="1200" dirty="0" smtClean="0"/>
                        <a:t>（</a:t>
                      </a:r>
                      <a:r>
                        <a:rPr kumimoji="1" lang="en-US" altLang="ja-JP" sz="1200" dirty="0" smtClean="0"/>
                        <a:t>12.4㎡</a:t>
                      </a:r>
                      <a:r>
                        <a:rPr kumimoji="1" lang="ja-JP" altLang="en-US" sz="1200" dirty="0" smtClean="0"/>
                        <a:t>）</a:t>
                      </a:r>
                      <a:endParaRPr kumimoji="1" lang="ja-JP" altLang="en-US" sz="1200" dirty="0"/>
                    </a:p>
                  </a:txBody>
                  <a:tcPr/>
                </a:tc>
              </a:tr>
              <a:tr h="429116">
                <a:tc>
                  <a:txBody>
                    <a:bodyPr/>
                    <a:lstStyle/>
                    <a:p>
                      <a:r>
                        <a:rPr kumimoji="1" lang="ja-JP" altLang="en-US" sz="1200" dirty="0" smtClean="0"/>
                        <a:t>キャンパス最寄駅までの</a:t>
                      </a:r>
                      <a:endParaRPr kumimoji="1" lang="en-US" altLang="ja-JP" sz="1200" dirty="0" smtClean="0"/>
                    </a:p>
                    <a:p>
                      <a:r>
                        <a:rPr kumimoji="1" lang="ja-JP" altLang="en-US" sz="1200" dirty="0" smtClean="0"/>
                        <a:t>所要時間（電車）</a:t>
                      </a:r>
                      <a:endParaRPr kumimoji="1" lang="ja-JP" altLang="en-US" sz="1200" dirty="0"/>
                    </a:p>
                  </a:txBody>
                  <a:tcPr/>
                </a:tc>
                <a:tc>
                  <a:txBody>
                    <a:bodyPr/>
                    <a:lstStyle/>
                    <a:p>
                      <a:r>
                        <a:rPr kumimoji="1" lang="en-US" altLang="ja-JP" sz="1200" dirty="0" smtClean="0"/>
                        <a:t>【</a:t>
                      </a:r>
                      <a:r>
                        <a:rPr kumimoji="1" lang="ja-JP" altLang="en-US" sz="1200" dirty="0" smtClean="0"/>
                        <a:t>南大沢キャンパス</a:t>
                      </a:r>
                      <a:r>
                        <a:rPr kumimoji="1" lang="en-US" altLang="ja-JP" sz="1200" dirty="0" smtClean="0"/>
                        <a:t>】3</a:t>
                      </a:r>
                      <a:r>
                        <a:rPr kumimoji="1" lang="ja-JP" altLang="en-US" sz="1200" dirty="0" smtClean="0"/>
                        <a:t>分（乗換</a:t>
                      </a:r>
                      <a:r>
                        <a:rPr kumimoji="1" lang="en-US" altLang="ja-JP" sz="1200" dirty="0" smtClean="0"/>
                        <a:t>0</a:t>
                      </a:r>
                      <a:r>
                        <a:rPr kumimoji="1" lang="ja-JP" altLang="en-US" sz="1200" dirty="0" smtClean="0"/>
                        <a:t>回）定期券：</a:t>
                      </a:r>
                      <a:r>
                        <a:rPr kumimoji="1" lang="en-US" altLang="ja-JP" sz="1200" dirty="0" smtClean="0"/>
                        <a:t>2,160</a:t>
                      </a:r>
                      <a:r>
                        <a:rPr kumimoji="1" lang="ja-JP" altLang="en-US" sz="1200" dirty="0" smtClean="0"/>
                        <a:t>円／</a:t>
                      </a:r>
                      <a:r>
                        <a:rPr kumimoji="1" lang="en-US" altLang="ja-JP" sz="1200" dirty="0" smtClean="0"/>
                        <a:t>1</a:t>
                      </a:r>
                      <a:r>
                        <a:rPr kumimoji="1" lang="ja-JP" altLang="en-US" sz="1200" dirty="0" smtClean="0"/>
                        <a:t>か月（京王相模原線　南大沢駅）</a:t>
                      </a:r>
                      <a:endParaRPr kumimoji="1" lang="en-US" altLang="ja-JP" sz="1200" dirty="0" smtClean="0"/>
                    </a:p>
                  </a:txBody>
                  <a:tcPr/>
                </a:tc>
              </a:tr>
              <a:tr h="267095">
                <a:tc>
                  <a:txBody>
                    <a:bodyPr/>
                    <a:lstStyle/>
                    <a:p>
                      <a:r>
                        <a:rPr kumimoji="1" lang="ja-JP" altLang="en-US" sz="1200" dirty="0" smtClean="0"/>
                        <a:t>設備</a:t>
                      </a:r>
                      <a:endParaRPr kumimoji="1" lang="ja-JP" altLang="en-US" sz="1200" dirty="0"/>
                    </a:p>
                  </a:txBody>
                  <a:tcPr/>
                </a:tc>
                <a:tc>
                  <a:txBody>
                    <a:bodyPr/>
                    <a:lstStyle/>
                    <a:p>
                      <a:r>
                        <a:rPr kumimoji="1" lang="ja-JP" altLang="en-US" sz="1100" dirty="0" smtClean="0"/>
                        <a:t>ベッド、布団セット、枕、シーツ、学習机、椅子、冷蔵庫、炊飯器、電子レンジ、エアコン</a:t>
                      </a:r>
                      <a:endParaRPr kumimoji="1" lang="ja-JP" altLang="en-US" sz="1100" dirty="0"/>
                    </a:p>
                  </a:txBody>
                  <a:tcPr/>
                </a:tc>
              </a:tr>
              <a:tr h="292588">
                <a:tc>
                  <a:txBody>
                    <a:bodyPr/>
                    <a:lstStyle/>
                    <a:p>
                      <a:endParaRPr kumimoji="1" lang="ja-JP" altLang="en-US" sz="1200" dirty="0"/>
                    </a:p>
                  </a:txBody>
                  <a:tcPr/>
                </a:tc>
                <a:tc>
                  <a:txBody>
                    <a:bodyPr/>
                    <a:lstStyle/>
                    <a:p>
                      <a:r>
                        <a:rPr kumimoji="1" lang="ja-JP" altLang="en-US" sz="1200" dirty="0" smtClean="0"/>
                        <a:t>洗濯機（</a:t>
                      </a:r>
                      <a:r>
                        <a:rPr kumimoji="1" lang="en-US" altLang="ja-JP" sz="1200" dirty="0" smtClean="0"/>
                        <a:t>1</a:t>
                      </a:r>
                      <a:r>
                        <a:rPr kumimoji="1" lang="ja-JP" altLang="en-US" sz="1200" dirty="0" smtClean="0"/>
                        <a:t>回</a:t>
                      </a:r>
                      <a:r>
                        <a:rPr kumimoji="1" lang="en-US" altLang="ja-JP" sz="1200" dirty="0" smtClean="0"/>
                        <a:t>200</a:t>
                      </a:r>
                      <a:r>
                        <a:rPr kumimoji="1" lang="ja-JP" altLang="en-US" sz="1200" dirty="0" smtClean="0"/>
                        <a:t>円）、乾燥機（</a:t>
                      </a:r>
                      <a:r>
                        <a:rPr kumimoji="1" lang="en-US" altLang="ja-JP" sz="1200" dirty="0" smtClean="0"/>
                        <a:t>15</a:t>
                      </a:r>
                      <a:r>
                        <a:rPr kumimoji="1" lang="ja-JP" altLang="en-US" sz="1200" dirty="0" smtClean="0"/>
                        <a:t>分</a:t>
                      </a:r>
                      <a:r>
                        <a:rPr kumimoji="1" lang="en-US" altLang="ja-JP" sz="1200" dirty="0" smtClean="0"/>
                        <a:t>100</a:t>
                      </a:r>
                      <a:r>
                        <a:rPr kumimoji="1" lang="ja-JP" altLang="en-US" sz="1200" dirty="0" smtClean="0"/>
                        <a:t>円）、インターネット（月</a:t>
                      </a:r>
                      <a:r>
                        <a:rPr kumimoji="1" lang="en-US" altLang="ja-JP" sz="1200" dirty="0" smtClean="0"/>
                        <a:t>5,000</a:t>
                      </a:r>
                      <a:r>
                        <a:rPr kumimoji="1" lang="ja-JP" altLang="en-US" sz="1200" dirty="0" smtClean="0"/>
                        <a:t>円）</a:t>
                      </a:r>
                      <a:endParaRPr kumimoji="1" lang="ja-JP" altLang="en-US" sz="1200" dirty="0"/>
                    </a:p>
                  </a:txBody>
                  <a:tcPr/>
                </a:tc>
              </a:tr>
              <a:tr h="292588">
                <a:tc>
                  <a:txBody>
                    <a:bodyPr/>
                    <a:lstStyle/>
                    <a:p>
                      <a:r>
                        <a:rPr kumimoji="1" lang="ja-JP" altLang="en-US" sz="1200" dirty="0" smtClean="0"/>
                        <a:t>電気・ガス・水道</a:t>
                      </a:r>
                      <a:endParaRPr kumimoji="1" lang="en-US" altLang="ja-JP" sz="1200" dirty="0" smtClean="0"/>
                    </a:p>
                  </a:txBody>
                  <a:tcPr/>
                </a:tc>
                <a:tc>
                  <a:txBody>
                    <a:bodyPr/>
                    <a:lstStyle/>
                    <a:p>
                      <a:r>
                        <a:rPr kumimoji="1" lang="ja-JP" altLang="en-US" sz="1200" dirty="0" smtClean="0"/>
                        <a:t>各会社と直接契約して支払う</a:t>
                      </a:r>
                      <a:endParaRPr kumimoji="1" lang="ja-JP" altLang="en-US" sz="1200" dirty="0"/>
                    </a:p>
                  </a:txBody>
                  <a:tcPr/>
                </a:tc>
              </a:tr>
              <a:tr h="591384">
                <a:tc>
                  <a:txBody>
                    <a:bodyPr/>
                    <a:lstStyle/>
                    <a:p>
                      <a:r>
                        <a:rPr kumimoji="1" lang="ja-JP" altLang="en-US" sz="1200" dirty="0" smtClean="0"/>
                        <a:t>留意事項</a:t>
                      </a:r>
                      <a:endParaRPr kumimoji="1" lang="en-US" altLang="ja-JP" sz="1200" dirty="0" smtClean="0"/>
                    </a:p>
                  </a:txBody>
                  <a:tcPr/>
                </a:tc>
                <a:tc>
                  <a:txBody>
                    <a:bodyPr/>
                    <a:lstStyle/>
                    <a:p>
                      <a:r>
                        <a:rPr kumimoji="1" lang="ja-JP" altLang="en-US" sz="1200" dirty="0" smtClean="0"/>
                        <a:t>１．　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月と平成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月の賃料は日割りできません。</a:t>
                      </a:r>
                      <a:endParaRPr kumimoji="1" lang="en-US" altLang="ja-JP" sz="1200" dirty="0" smtClean="0"/>
                    </a:p>
                    <a:p>
                      <a:r>
                        <a:rPr kumimoji="1" lang="ja-JP" altLang="en-US" sz="1200" dirty="0" smtClean="0"/>
                        <a:t>２．　手配状況によっては、上記の物件とならないことがあります。</a:t>
                      </a:r>
                      <a:endParaRPr kumimoji="1" lang="en-US" altLang="ja-JP" sz="1200" dirty="0" smtClean="0"/>
                    </a:p>
                  </a:txBody>
                  <a:tcPr/>
                </a:tc>
              </a:tr>
            </a:tbl>
          </a:graphicData>
        </a:graphic>
      </p:graphicFrame>
      <p:pic>
        <p:nvPicPr>
          <p:cNvPr id="2" name="図 1" descr="スクリーンショット 2017-01-08 14.09.20.png"/>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8816" y="548680"/>
            <a:ext cx="1944216" cy="1296144"/>
          </a:xfrm>
          <a:prstGeom prst="rect">
            <a:avLst/>
          </a:prstGeom>
        </p:spPr>
      </p:pic>
      <p:pic>
        <p:nvPicPr>
          <p:cNvPr id="3" name="図 2" descr="スクリーンショット 2017-01-08 14.09.36.png"/>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884368" y="548681"/>
            <a:ext cx="1080120" cy="2520280"/>
          </a:xfrm>
          <a:prstGeom prst="rect">
            <a:avLst/>
          </a:prstGeom>
        </p:spPr>
      </p:pic>
      <p:pic>
        <p:nvPicPr>
          <p:cNvPr id="5" name="図 4" descr="スクリーンショット 2017-01-08 14.09.56.png"/>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2033032" y="548680"/>
            <a:ext cx="1944216" cy="1296144"/>
          </a:xfrm>
          <a:prstGeom prst="rect">
            <a:avLst/>
          </a:prstGeom>
        </p:spPr>
      </p:pic>
      <p:pic>
        <p:nvPicPr>
          <p:cNvPr id="7" name="図 6" descr="スクリーンショット 2017-01-08 14.10.00.png"/>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3977248" y="548680"/>
            <a:ext cx="1944216" cy="1296144"/>
          </a:xfrm>
          <a:prstGeom prst="rect">
            <a:avLst/>
          </a:prstGeom>
        </p:spPr>
      </p:pic>
      <p:pic>
        <p:nvPicPr>
          <p:cNvPr id="8" name="図 7" descr="スクリーンショット 2017-01-08 14.10.03.png"/>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5921464" y="548680"/>
            <a:ext cx="1944216" cy="1296144"/>
          </a:xfrm>
          <a:prstGeom prst="rect">
            <a:avLst/>
          </a:prstGeom>
        </p:spPr>
      </p:pic>
      <p:pic>
        <p:nvPicPr>
          <p:cNvPr id="9" name="図 8" descr="スクリーンショット 2017-01-08 14.10.07.png"/>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88816" y="1772816"/>
            <a:ext cx="1944216" cy="1296144"/>
          </a:xfrm>
          <a:prstGeom prst="rect">
            <a:avLst/>
          </a:prstGeom>
        </p:spPr>
      </p:pic>
      <p:pic>
        <p:nvPicPr>
          <p:cNvPr id="10" name="図 9" descr="スクリーンショット 2017-01-08 14.10.10.png"/>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2033032" y="1772816"/>
            <a:ext cx="1944215" cy="1296144"/>
          </a:xfrm>
          <a:prstGeom prst="rect">
            <a:avLst/>
          </a:prstGeom>
        </p:spPr>
      </p:pic>
      <p:pic>
        <p:nvPicPr>
          <p:cNvPr id="11" name="図 10" descr="スクリーンショット 2017-01-08 14.10.22.png"/>
          <p:cNvPicPr>
            <a:picLocks noChangeAspect="1"/>
          </p:cNvPicPr>
          <p:nvPr/>
        </p:nvPicPr>
        <p:blipFill rotWithShape="1">
          <a:blip r:embed="rId9" cstate="email">
            <a:extLst>
              <a:ext uri="{28A0092B-C50C-407E-A947-70E740481C1C}">
                <a14:useLocalDpi xmlns:a14="http://schemas.microsoft.com/office/drawing/2010/main"/>
              </a:ext>
            </a:extLst>
          </a:blip>
          <a:srcRect/>
          <a:stretch/>
        </p:blipFill>
        <p:spPr>
          <a:xfrm>
            <a:off x="3977248" y="1772816"/>
            <a:ext cx="1944216" cy="1296144"/>
          </a:xfrm>
          <a:prstGeom prst="rect">
            <a:avLst/>
          </a:prstGeom>
        </p:spPr>
      </p:pic>
      <p:pic>
        <p:nvPicPr>
          <p:cNvPr id="13" name="図 12" descr="スクリーンショット 2017-01-08 14.10.19.png"/>
          <p:cNvPicPr>
            <a:picLocks noChangeAspect="1"/>
          </p:cNvPicPr>
          <p:nvPr/>
        </p:nvPicPr>
        <p:blipFill rotWithShape="1">
          <a:blip r:embed="rId10" cstate="email">
            <a:extLst>
              <a:ext uri="{28A0092B-C50C-407E-A947-70E740481C1C}">
                <a14:useLocalDpi xmlns:a14="http://schemas.microsoft.com/office/drawing/2010/main"/>
              </a:ext>
            </a:extLst>
          </a:blip>
          <a:srcRect/>
          <a:stretch/>
        </p:blipFill>
        <p:spPr>
          <a:xfrm>
            <a:off x="5921464" y="1772816"/>
            <a:ext cx="1962904" cy="1296144"/>
          </a:xfrm>
          <a:prstGeom prst="rect">
            <a:avLst/>
          </a:prstGeom>
        </p:spPr>
      </p:pic>
      <p:sp>
        <p:nvSpPr>
          <p:cNvPr id="14" name="テキスト ボックス 13"/>
          <p:cNvSpPr txBox="1"/>
          <p:nvPr/>
        </p:nvSpPr>
        <p:spPr>
          <a:xfrm>
            <a:off x="8028384" y="108499"/>
            <a:ext cx="941931" cy="276999"/>
          </a:xfrm>
          <a:prstGeom prst="rect">
            <a:avLst/>
          </a:prstGeom>
          <a:noFill/>
        </p:spPr>
        <p:txBody>
          <a:bodyPr wrap="square" rtlCol="0">
            <a:spAutoFit/>
          </a:bodyPr>
          <a:lstStyle/>
          <a:p>
            <a:r>
              <a:rPr kumimoji="1" lang="ja-JP" altLang="en-US" sz="1200" b="1" dirty="0" smtClean="0">
                <a:solidFill>
                  <a:schemeClr val="bg1"/>
                </a:solidFill>
              </a:rPr>
              <a:t>別紙　</a:t>
            </a:r>
            <a:r>
              <a:rPr kumimoji="1" lang="en-US" altLang="ja-JP" sz="1200" b="1" dirty="0" smtClean="0">
                <a:solidFill>
                  <a:schemeClr val="bg1"/>
                </a:solidFill>
              </a:rPr>
              <a:t> </a:t>
            </a:r>
            <a:r>
              <a:rPr kumimoji="1" lang="en-US" altLang="ja-JP" sz="1200" b="1" dirty="0" smtClean="0">
                <a:solidFill>
                  <a:schemeClr val="bg1"/>
                </a:solidFill>
              </a:rPr>
              <a:t>5-2</a:t>
            </a:r>
            <a:endParaRPr kumimoji="1" lang="ja-JP" altLang="en-US" sz="1200" b="1" dirty="0">
              <a:solidFill>
                <a:schemeClr val="bg1"/>
              </a:solidFill>
            </a:endParaRPr>
          </a:p>
        </p:txBody>
      </p:sp>
    </p:spTree>
    <p:extLst>
      <p:ext uri="{BB962C8B-B14F-4D97-AF65-F5344CB8AC3E}">
        <p14:creationId xmlns:p14="http://schemas.microsoft.com/office/powerpoint/2010/main" val="746385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7504" y="620688"/>
            <a:ext cx="1919264" cy="1274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03925" y="581528"/>
            <a:ext cx="1948054" cy="12936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7504" y="1848567"/>
            <a:ext cx="1919264" cy="1274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060598" y="585993"/>
            <a:ext cx="1943327" cy="12904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995982" y="1834803"/>
            <a:ext cx="1985059" cy="1318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2035613" y="1844824"/>
            <a:ext cx="1977157" cy="13129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テキスト ボックス 3"/>
          <p:cNvSpPr txBox="1"/>
          <p:nvPr/>
        </p:nvSpPr>
        <p:spPr>
          <a:xfrm>
            <a:off x="358611" y="200981"/>
            <a:ext cx="5110694" cy="369332"/>
          </a:xfrm>
          <a:prstGeom prst="rect">
            <a:avLst/>
          </a:prstGeom>
          <a:noFill/>
        </p:spPr>
        <p:txBody>
          <a:bodyPr wrap="none" rtlCol="0">
            <a:spAutoFit/>
          </a:bodyPr>
          <a:lstStyle/>
          <a:p>
            <a:r>
              <a:rPr kumimoji="1" lang="ja-JP" altLang="en-US" b="1" dirty="0" smtClean="0">
                <a:solidFill>
                  <a:schemeClr val="bg1"/>
                </a:solidFill>
              </a:rPr>
              <a:t>③　紹介予定の住宅情報（日野キャンパス用物件）</a:t>
            </a:r>
            <a:endParaRPr kumimoji="1" lang="ja-JP" altLang="en-US" b="1"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566105872"/>
              </p:ext>
            </p:extLst>
          </p:nvPr>
        </p:nvGraphicFramePr>
        <p:xfrm>
          <a:off x="107504" y="3258165"/>
          <a:ext cx="8856984" cy="3411195"/>
        </p:xfrm>
        <a:graphic>
          <a:graphicData uri="http://schemas.openxmlformats.org/drawingml/2006/table">
            <a:tbl>
              <a:tblPr firstRow="1" bandRow="1">
                <a:tableStyleId>{5C22544A-7EE6-4342-B048-85BDC9FD1C3A}</a:tableStyleId>
              </a:tblPr>
              <a:tblGrid>
                <a:gridCol w="1920901"/>
                <a:gridCol w="6936083"/>
              </a:tblGrid>
              <a:tr h="284067">
                <a:tc>
                  <a:txBody>
                    <a:bodyPr/>
                    <a:lstStyle/>
                    <a:p>
                      <a:r>
                        <a:rPr kumimoji="1" lang="ja-JP" altLang="en-US" sz="1200" b="0" dirty="0" smtClean="0">
                          <a:solidFill>
                            <a:schemeClr val="tx1"/>
                          </a:solidFill>
                        </a:rPr>
                        <a:t>最寄駅</a:t>
                      </a:r>
                      <a:endParaRPr kumimoji="1" lang="ja-JP" altLang="en-US" sz="1200" b="0" dirty="0">
                        <a:solidFill>
                          <a:schemeClr val="tx1"/>
                        </a:solidFill>
                      </a:endParaRPr>
                    </a:p>
                  </a:txBody>
                  <a:tcPr>
                    <a:solidFill>
                      <a:schemeClr val="accent1">
                        <a:lumMod val="20000"/>
                        <a:lumOff val="80000"/>
                      </a:schemeClr>
                    </a:solidFill>
                  </a:tcPr>
                </a:tc>
                <a:tc>
                  <a:txBody>
                    <a:bodyPr/>
                    <a:lstStyle/>
                    <a:p>
                      <a:r>
                        <a:rPr kumimoji="1" lang="ja-JP" altLang="en-US" sz="1200" b="0" dirty="0" smtClean="0">
                          <a:solidFill>
                            <a:schemeClr val="tx1"/>
                          </a:solidFill>
                        </a:rPr>
                        <a:t>八王子駅（駅から徒歩</a:t>
                      </a:r>
                      <a:r>
                        <a:rPr kumimoji="1" lang="en-US" altLang="ja-JP" sz="1200" b="0" dirty="0" smtClean="0">
                          <a:solidFill>
                            <a:schemeClr val="tx1"/>
                          </a:solidFill>
                        </a:rPr>
                        <a:t>9</a:t>
                      </a:r>
                      <a:r>
                        <a:rPr kumimoji="1" lang="ja-JP" altLang="en-US" sz="1200" b="0" dirty="0" smtClean="0">
                          <a:solidFill>
                            <a:schemeClr val="tx1"/>
                          </a:solidFill>
                        </a:rPr>
                        <a:t>分）</a:t>
                      </a:r>
                      <a:endParaRPr kumimoji="1" lang="en-US" altLang="ja-JP" sz="1200" b="0" dirty="0" smtClean="0">
                        <a:solidFill>
                          <a:schemeClr val="tx1"/>
                        </a:solidFill>
                      </a:endParaRPr>
                    </a:p>
                  </a:txBody>
                  <a:tcPr>
                    <a:solidFill>
                      <a:schemeClr val="accent1">
                        <a:lumMod val="20000"/>
                        <a:lumOff val="80000"/>
                      </a:schemeClr>
                    </a:solidFill>
                  </a:tcPr>
                </a:tc>
              </a:tr>
              <a:tr h="292588">
                <a:tc>
                  <a:txBody>
                    <a:bodyPr/>
                    <a:lstStyle/>
                    <a:p>
                      <a:r>
                        <a:rPr kumimoji="1" lang="ja-JP" altLang="en-US" sz="1200" dirty="0" smtClean="0"/>
                        <a:t>住所</a:t>
                      </a:r>
                      <a:endParaRPr kumimoji="1" lang="ja-JP" altLang="en-US" sz="1200" dirty="0"/>
                    </a:p>
                  </a:txBody>
                  <a:tcPr/>
                </a:tc>
                <a:tc>
                  <a:txBody>
                    <a:bodyPr/>
                    <a:lstStyle/>
                    <a:p>
                      <a:r>
                        <a:rPr kumimoji="1" lang="ja-JP" altLang="en-US" sz="1200" dirty="0" smtClean="0"/>
                        <a:t>東京都八王子市寺町</a:t>
                      </a:r>
                      <a:endParaRPr kumimoji="1" lang="en-US" altLang="ja-JP" sz="1200" dirty="0" smtClean="0"/>
                    </a:p>
                  </a:txBody>
                  <a:tcPr/>
                </a:tc>
              </a:tr>
              <a:tr h="292588">
                <a:tc>
                  <a:txBody>
                    <a:bodyPr/>
                    <a:lstStyle/>
                    <a:p>
                      <a:r>
                        <a:rPr kumimoji="1" lang="ja-JP" altLang="en-US" sz="1200" dirty="0" smtClean="0"/>
                        <a:t>月額賃料</a:t>
                      </a:r>
                      <a:endParaRPr kumimoji="1" lang="ja-JP" altLang="en-US" sz="1200" dirty="0"/>
                    </a:p>
                  </a:txBody>
                  <a:tcPr/>
                </a:tc>
                <a:tc>
                  <a:txBody>
                    <a:bodyPr/>
                    <a:lstStyle/>
                    <a:p>
                      <a:r>
                        <a:rPr kumimoji="1" lang="en-US" altLang="ja-JP" sz="1200" dirty="0" smtClean="0"/>
                        <a:t>60,000</a:t>
                      </a:r>
                      <a:r>
                        <a:rPr kumimoji="1" lang="ja-JP" altLang="en-US" sz="1200" dirty="0" smtClean="0"/>
                        <a:t>円（入室料、施設利用料を含む）</a:t>
                      </a:r>
                      <a:endParaRPr kumimoji="1" lang="ja-JP" altLang="en-US" sz="1200" dirty="0"/>
                    </a:p>
                  </a:txBody>
                  <a:tcPr/>
                </a:tc>
              </a:tr>
              <a:tr h="292588">
                <a:tc>
                  <a:txBody>
                    <a:bodyPr/>
                    <a:lstStyle/>
                    <a:p>
                      <a:r>
                        <a:rPr kumimoji="1" lang="ja-JP" altLang="en-US" sz="1200" dirty="0" smtClean="0"/>
                        <a:t>契約期間</a:t>
                      </a:r>
                      <a:endParaRPr kumimoji="1" lang="ja-JP" altLang="en-US" sz="1200" dirty="0"/>
                    </a:p>
                  </a:txBody>
                  <a:tcPr/>
                </a:tc>
                <a:tc>
                  <a:txBody>
                    <a:bodyPr/>
                    <a:lstStyle/>
                    <a:p>
                      <a:r>
                        <a:rPr kumimoji="1" lang="ja-JP" altLang="en-US" sz="1200" dirty="0" smtClean="0"/>
                        <a:t>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a:t>
                      </a:r>
                      <a:r>
                        <a:rPr kumimoji="1" lang="en-US" altLang="ja-JP" sz="1200" dirty="0" smtClean="0"/>
                        <a:t>1</a:t>
                      </a:r>
                      <a:r>
                        <a:rPr kumimoji="1" lang="ja-JP" altLang="en-US" sz="1200" dirty="0" smtClean="0"/>
                        <a:t>日～平成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a:t>
                      </a:r>
                      <a:r>
                        <a:rPr kumimoji="1" lang="en-US" altLang="ja-JP" sz="1200" dirty="0" smtClean="0"/>
                        <a:t>31</a:t>
                      </a:r>
                      <a:r>
                        <a:rPr kumimoji="1" lang="ja-JP" altLang="en-US" sz="1200" dirty="0" smtClean="0"/>
                        <a:t>日（中途解約はできません）</a:t>
                      </a:r>
                      <a:endParaRPr kumimoji="1" lang="ja-JP" altLang="en-US" sz="1200" dirty="0"/>
                    </a:p>
                  </a:txBody>
                  <a:tcPr/>
                </a:tc>
              </a:tr>
              <a:tr h="292588">
                <a:tc>
                  <a:txBody>
                    <a:bodyPr/>
                    <a:lstStyle/>
                    <a:p>
                      <a:r>
                        <a:rPr kumimoji="1" lang="ja-JP" altLang="en-US" sz="1200" dirty="0" smtClean="0"/>
                        <a:t>部屋のタイプ</a:t>
                      </a:r>
                      <a:endParaRPr kumimoji="1" lang="ja-JP" altLang="en-US" sz="1200" dirty="0"/>
                    </a:p>
                  </a:txBody>
                  <a:tcPr/>
                </a:tc>
                <a:tc>
                  <a:txBody>
                    <a:bodyPr/>
                    <a:lstStyle/>
                    <a:p>
                      <a:r>
                        <a:rPr kumimoji="1" lang="ja-JP" altLang="en-US" sz="1200" dirty="0" smtClean="0"/>
                        <a:t>シングル（</a:t>
                      </a:r>
                      <a:r>
                        <a:rPr kumimoji="1" lang="en-US" altLang="ja-JP" sz="1200" dirty="0" smtClean="0"/>
                        <a:t>1</a:t>
                      </a:r>
                      <a:r>
                        <a:rPr kumimoji="1" lang="ja-JP" altLang="en-US" sz="1200" dirty="0" smtClean="0"/>
                        <a:t>名）</a:t>
                      </a:r>
                      <a:r>
                        <a:rPr kumimoji="1" lang="en-US" altLang="ja-JP" sz="1200" dirty="0" smtClean="0"/>
                        <a:t>/1R</a:t>
                      </a:r>
                      <a:r>
                        <a:rPr kumimoji="1" lang="ja-JP" altLang="en-US" sz="1200" dirty="0" smtClean="0"/>
                        <a:t>（</a:t>
                      </a:r>
                      <a:r>
                        <a:rPr kumimoji="1" lang="en-US" altLang="ja-JP" sz="1200" dirty="0" smtClean="0"/>
                        <a:t>10.94㎡</a:t>
                      </a:r>
                      <a:r>
                        <a:rPr kumimoji="1" lang="ja-JP" altLang="en-US" sz="1200" dirty="0" smtClean="0"/>
                        <a:t>）</a:t>
                      </a:r>
                      <a:endParaRPr kumimoji="1" lang="ja-JP" altLang="en-US" sz="1200" dirty="0"/>
                    </a:p>
                  </a:txBody>
                  <a:tcPr/>
                </a:tc>
              </a:tr>
              <a:tr h="429116">
                <a:tc>
                  <a:txBody>
                    <a:bodyPr/>
                    <a:lstStyle/>
                    <a:p>
                      <a:r>
                        <a:rPr kumimoji="1" lang="ja-JP" altLang="en-US" sz="1200" dirty="0" smtClean="0"/>
                        <a:t>キャンパス最寄駅までの</a:t>
                      </a:r>
                      <a:endParaRPr kumimoji="1" lang="en-US" altLang="ja-JP" sz="1200" dirty="0" smtClean="0"/>
                    </a:p>
                    <a:p>
                      <a:r>
                        <a:rPr kumimoji="1" lang="ja-JP" altLang="en-US" sz="1200" dirty="0" smtClean="0"/>
                        <a:t>所要時間（電車）</a:t>
                      </a:r>
                      <a:endParaRPr kumimoji="1" lang="ja-JP" altLang="en-US" sz="1200" dirty="0"/>
                    </a:p>
                  </a:txBody>
                  <a:tcPr/>
                </a:tc>
                <a:tc>
                  <a:txBody>
                    <a:bodyPr/>
                    <a:lstStyle/>
                    <a:p>
                      <a:r>
                        <a:rPr kumimoji="1" lang="en-US" altLang="ja-JP" sz="1200" dirty="0" smtClean="0"/>
                        <a:t>【</a:t>
                      </a:r>
                      <a:r>
                        <a:rPr kumimoji="1" lang="ja-JP" altLang="en-US" sz="1200" dirty="0" smtClean="0"/>
                        <a:t>日野キャンパス</a:t>
                      </a:r>
                      <a:r>
                        <a:rPr kumimoji="1" lang="en-US" altLang="ja-JP" sz="1200" dirty="0" smtClean="0"/>
                        <a:t>】4</a:t>
                      </a:r>
                      <a:r>
                        <a:rPr kumimoji="1" lang="ja-JP" altLang="en-US" sz="1200" dirty="0" smtClean="0"/>
                        <a:t>分（乗換なし）定期券：</a:t>
                      </a:r>
                      <a:r>
                        <a:rPr kumimoji="1" lang="en-US" altLang="ja-JP" sz="1200" dirty="0" smtClean="0"/>
                        <a:t>3,330</a:t>
                      </a:r>
                      <a:r>
                        <a:rPr kumimoji="1" lang="ja-JP" altLang="en-US" sz="1200" dirty="0" smtClean="0"/>
                        <a:t>円／</a:t>
                      </a:r>
                      <a:r>
                        <a:rPr kumimoji="1" lang="en-US" altLang="ja-JP" sz="1200" dirty="0" smtClean="0"/>
                        <a:t>1</a:t>
                      </a:r>
                      <a:r>
                        <a:rPr kumimoji="1" lang="ja-JP" altLang="en-US" sz="1200" dirty="0" smtClean="0"/>
                        <a:t>か月（ＪＲ八高線　北八王子駅）</a:t>
                      </a:r>
                      <a:endParaRPr kumimoji="1" lang="en-US" altLang="ja-JP" sz="1200" dirty="0" smtClean="0"/>
                    </a:p>
                    <a:p>
                      <a:r>
                        <a:rPr kumimoji="1" lang="ja-JP" altLang="en-US" sz="1200" dirty="0" smtClean="0"/>
                        <a:t>　　　　　　　　　　　　　　　　　　　　　　　　　　</a:t>
                      </a:r>
                      <a:r>
                        <a:rPr kumimoji="1" lang="en-US" altLang="ja-JP" sz="1200" dirty="0" smtClean="0"/>
                        <a:t>2,880</a:t>
                      </a:r>
                      <a:r>
                        <a:rPr kumimoji="1" lang="ja-JP" altLang="en-US" sz="1200" dirty="0" smtClean="0"/>
                        <a:t>円／</a:t>
                      </a:r>
                      <a:r>
                        <a:rPr kumimoji="1" lang="en-US" altLang="ja-JP" sz="1200" dirty="0" smtClean="0"/>
                        <a:t>1</a:t>
                      </a:r>
                      <a:r>
                        <a:rPr kumimoji="1" lang="ja-JP" altLang="en-US" sz="1200" dirty="0" smtClean="0"/>
                        <a:t>か月（ＪＲ中央線　豊田駅）</a:t>
                      </a:r>
                      <a:endParaRPr kumimoji="1" lang="ja-JP" altLang="en-US" sz="1200" dirty="0"/>
                    </a:p>
                  </a:txBody>
                  <a:tcPr/>
                </a:tc>
              </a:tr>
              <a:tr h="267095">
                <a:tc>
                  <a:txBody>
                    <a:bodyPr/>
                    <a:lstStyle/>
                    <a:p>
                      <a:r>
                        <a:rPr kumimoji="1" lang="ja-JP" altLang="en-US" sz="1200" dirty="0" smtClean="0"/>
                        <a:t>設備</a:t>
                      </a:r>
                      <a:endParaRPr kumimoji="1" lang="ja-JP" altLang="en-US" sz="1200" dirty="0"/>
                    </a:p>
                  </a:txBody>
                  <a:tcPr/>
                </a:tc>
                <a:tc>
                  <a:txBody>
                    <a:bodyPr/>
                    <a:lstStyle/>
                    <a:p>
                      <a:r>
                        <a:rPr kumimoji="1" lang="ja-JP" altLang="en-US" sz="1100" dirty="0" smtClean="0"/>
                        <a:t>ベッド、布団セット、枕、シーツ、学習机、椅子、冷蔵庫、炊飯器、電子レンジ、エアコン</a:t>
                      </a:r>
                      <a:endParaRPr kumimoji="1" lang="ja-JP" altLang="en-US" sz="1100" dirty="0"/>
                    </a:p>
                  </a:txBody>
                  <a:tcPr/>
                </a:tc>
              </a:tr>
              <a:tr h="292588">
                <a:tc>
                  <a:txBody>
                    <a:bodyPr/>
                    <a:lstStyle/>
                    <a:p>
                      <a:endParaRPr kumimoji="1" lang="ja-JP" altLang="en-US" sz="1200" dirty="0"/>
                    </a:p>
                  </a:txBody>
                  <a:tcPr/>
                </a:tc>
                <a:tc>
                  <a:txBody>
                    <a:bodyPr/>
                    <a:lstStyle/>
                    <a:p>
                      <a:r>
                        <a:rPr kumimoji="1" lang="ja-JP" altLang="en-US" sz="1200" dirty="0" smtClean="0"/>
                        <a:t>洗濯機（</a:t>
                      </a:r>
                      <a:r>
                        <a:rPr kumimoji="1" lang="en-US" altLang="ja-JP" sz="1200" dirty="0" smtClean="0"/>
                        <a:t>1</a:t>
                      </a:r>
                      <a:r>
                        <a:rPr kumimoji="1" lang="ja-JP" altLang="en-US" sz="1200" dirty="0" smtClean="0"/>
                        <a:t>回</a:t>
                      </a:r>
                      <a:r>
                        <a:rPr kumimoji="1" lang="en-US" altLang="ja-JP" sz="1200" dirty="0" smtClean="0"/>
                        <a:t>200</a:t>
                      </a:r>
                      <a:r>
                        <a:rPr kumimoji="1" lang="ja-JP" altLang="en-US" sz="1200" dirty="0" smtClean="0"/>
                        <a:t>円）、乾燥機（</a:t>
                      </a:r>
                      <a:r>
                        <a:rPr kumimoji="1" lang="en-US" altLang="ja-JP" sz="1200" dirty="0" smtClean="0"/>
                        <a:t>15</a:t>
                      </a:r>
                      <a:r>
                        <a:rPr kumimoji="1" lang="ja-JP" altLang="en-US" sz="1200" dirty="0" smtClean="0"/>
                        <a:t>分</a:t>
                      </a:r>
                      <a:r>
                        <a:rPr kumimoji="1" lang="en-US" altLang="ja-JP" sz="1200" dirty="0" smtClean="0"/>
                        <a:t>100</a:t>
                      </a:r>
                      <a:r>
                        <a:rPr kumimoji="1" lang="ja-JP" altLang="en-US" sz="1200" dirty="0" smtClean="0"/>
                        <a:t>円）、インターネット（月</a:t>
                      </a:r>
                      <a:r>
                        <a:rPr kumimoji="1" lang="en-US" altLang="ja-JP" sz="1200" dirty="0" smtClean="0"/>
                        <a:t>5,000</a:t>
                      </a:r>
                      <a:r>
                        <a:rPr kumimoji="1" lang="ja-JP" altLang="en-US" sz="1200" dirty="0" smtClean="0"/>
                        <a:t>円）</a:t>
                      </a:r>
                      <a:endParaRPr kumimoji="1" lang="ja-JP" altLang="en-US" sz="1200" dirty="0"/>
                    </a:p>
                  </a:txBody>
                  <a:tcPr/>
                </a:tc>
              </a:tr>
              <a:tr h="292588">
                <a:tc>
                  <a:txBody>
                    <a:bodyPr/>
                    <a:lstStyle/>
                    <a:p>
                      <a:r>
                        <a:rPr kumimoji="1" lang="ja-JP" altLang="en-US" sz="1200" dirty="0" smtClean="0"/>
                        <a:t>電気・ガス・水道</a:t>
                      </a:r>
                      <a:endParaRPr kumimoji="1" lang="en-US" altLang="ja-JP" sz="1200" dirty="0" smtClean="0"/>
                    </a:p>
                  </a:txBody>
                  <a:tcPr/>
                </a:tc>
                <a:tc>
                  <a:txBody>
                    <a:bodyPr/>
                    <a:lstStyle/>
                    <a:p>
                      <a:r>
                        <a:rPr kumimoji="1" lang="ja-JP" altLang="en-US" sz="1200" dirty="0" smtClean="0"/>
                        <a:t>各会社と直接契約して支払う</a:t>
                      </a:r>
                      <a:endParaRPr kumimoji="1" lang="ja-JP" altLang="en-US" sz="1200" dirty="0"/>
                    </a:p>
                  </a:txBody>
                  <a:tcPr/>
                </a:tc>
              </a:tr>
              <a:tr h="591384">
                <a:tc>
                  <a:txBody>
                    <a:bodyPr/>
                    <a:lstStyle/>
                    <a:p>
                      <a:r>
                        <a:rPr kumimoji="1" lang="ja-JP" altLang="en-US" sz="1200" dirty="0" smtClean="0"/>
                        <a:t>留意事項</a:t>
                      </a:r>
                      <a:endParaRPr kumimoji="1" lang="en-US" altLang="ja-JP" sz="1200" dirty="0" smtClean="0"/>
                    </a:p>
                  </a:txBody>
                  <a:tcPr/>
                </a:tc>
                <a:tc>
                  <a:txBody>
                    <a:bodyPr/>
                    <a:lstStyle/>
                    <a:p>
                      <a:r>
                        <a:rPr kumimoji="1" lang="ja-JP" altLang="en-US" sz="1200" dirty="0" smtClean="0"/>
                        <a:t>１．　住宅が線路のすぐ横にあるため、電車が通過すると騒音が生じます。</a:t>
                      </a:r>
                      <a:endParaRPr kumimoji="1" lang="en-US" altLang="ja-JP" sz="1200" dirty="0" smtClean="0"/>
                    </a:p>
                    <a:p>
                      <a:r>
                        <a:rPr kumimoji="1" lang="ja-JP" altLang="en-US" sz="1200" dirty="0" smtClean="0"/>
                        <a:t>２．　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月と平成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月の賃料は日割りできません。</a:t>
                      </a:r>
                      <a:endParaRPr kumimoji="1" lang="en-US" altLang="ja-JP" sz="1200" dirty="0" smtClean="0"/>
                    </a:p>
                    <a:p>
                      <a:r>
                        <a:rPr kumimoji="1" lang="ja-JP" altLang="en-US" sz="1200" dirty="0" smtClean="0"/>
                        <a:t>３．　手配状況によっては、上記の物件とならないことがあります。</a:t>
                      </a:r>
                      <a:endParaRPr kumimoji="1" lang="en-US" altLang="ja-JP" sz="1200" dirty="0" smtClean="0"/>
                    </a:p>
                  </a:txBody>
                  <a:tcPr/>
                </a:tc>
              </a:tr>
            </a:tbl>
          </a:graphicData>
        </a:graphic>
      </p:graphicFrame>
      <p:pic>
        <p:nvPicPr>
          <p:cNvPr id="14" name="図 13" descr="002169_002.jpeg"/>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5940152" y="620688"/>
            <a:ext cx="3024336" cy="2520280"/>
          </a:xfrm>
          <a:prstGeom prst="rect">
            <a:avLst/>
          </a:prstGeom>
        </p:spPr>
      </p:pic>
      <p:sp>
        <p:nvSpPr>
          <p:cNvPr id="11" name="テキスト ボックス 10"/>
          <p:cNvSpPr txBox="1"/>
          <p:nvPr/>
        </p:nvSpPr>
        <p:spPr>
          <a:xfrm>
            <a:off x="8028384" y="108499"/>
            <a:ext cx="941931" cy="276999"/>
          </a:xfrm>
          <a:prstGeom prst="rect">
            <a:avLst/>
          </a:prstGeom>
          <a:noFill/>
        </p:spPr>
        <p:txBody>
          <a:bodyPr wrap="square" rtlCol="0">
            <a:spAutoFit/>
          </a:bodyPr>
          <a:lstStyle/>
          <a:p>
            <a:r>
              <a:rPr lang="ja-JP" altLang="en-US" sz="1200" b="1" dirty="0" smtClean="0">
                <a:solidFill>
                  <a:prstClr val="white"/>
                </a:solidFill>
              </a:rPr>
              <a:t>別紙　</a:t>
            </a:r>
            <a:r>
              <a:rPr lang="en-US" altLang="ja-JP" sz="1200" b="1" dirty="0" smtClean="0">
                <a:solidFill>
                  <a:prstClr val="white"/>
                </a:solidFill>
              </a:rPr>
              <a:t> </a:t>
            </a:r>
            <a:r>
              <a:rPr lang="en-US" altLang="ja-JP" sz="1200" b="1" dirty="0" smtClean="0">
                <a:solidFill>
                  <a:prstClr val="white"/>
                </a:solidFill>
              </a:rPr>
              <a:t>5-2</a:t>
            </a:r>
            <a:endParaRPr lang="ja-JP" altLang="en-US" sz="1200" b="1" dirty="0">
              <a:solidFill>
                <a:prstClr val="white"/>
              </a:solidFill>
            </a:endParaRPr>
          </a:p>
        </p:txBody>
      </p:sp>
    </p:spTree>
    <p:extLst>
      <p:ext uri="{BB962C8B-B14F-4D97-AF65-F5344CB8AC3E}">
        <p14:creationId xmlns:p14="http://schemas.microsoft.com/office/powerpoint/2010/main" val="2625564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81876" y="657819"/>
            <a:ext cx="1825352" cy="12121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30602" y="657819"/>
            <a:ext cx="1800200" cy="11954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630802" y="657819"/>
            <a:ext cx="1785392" cy="1185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79512" y="1794694"/>
            <a:ext cx="1847593" cy="12269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027106" y="1814015"/>
            <a:ext cx="1803496" cy="1197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802202" y="1809531"/>
            <a:ext cx="1928176" cy="1280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rot="10800000" flipV="1">
            <a:off x="5645386" y="1853919"/>
            <a:ext cx="1801186" cy="11960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テキスト ボックス 12"/>
          <p:cNvSpPr txBox="1"/>
          <p:nvPr/>
        </p:nvSpPr>
        <p:spPr>
          <a:xfrm>
            <a:off x="358611" y="200981"/>
            <a:ext cx="5110694" cy="369332"/>
          </a:xfrm>
          <a:prstGeom prst="rect">
            <a:avLst/>
          </a:prstGeom>
          <a:noFill/>
        </p:spPr>
        <p:txBody>
          <a:bodyPr wrap="none" rtlCol="0">
            <a:spAutoFit/>
          </a:bodyPr>
          <a:lstStyle/>
          <a:p>
            <a:r>
              <a:rPr kumimoji="1" lang="ja-JP" altLang="en-US" b="1" dirty="0" smtClean="0">
                <a:solidFill>
                  <a:schemeClr val="bg1"/>
                </a:solidFill>
              </a:rPr>
              <a:t>④　紹介予定の住宅情報（荒川キャンパス用物件）</a:t>
            </a:r>
            <a:endParaRPr kumimoji="1" lang="ja-JP" altLang="en-US" b="1" dirty="0">
              <a:solidFill>
                <a:schemeClr val="bg1"/>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2520761298"/>
              </p:ext>
            </p:extLst>
          </p:nvPr>
        </p:nvGraphicFramePr>
        <p:xfrm>
          <a:off x="147364" y="3050018"/>
          <a:ext cx="8817124" cy="3347413"/>
        </p:xfrm>
        <a:graphic>
          <a:graphicData uri="http://schemas.openxmlformats.org/drawingml/2006/table">
            <a:tbl>
              <a:tblPr firstRow="1" bandRow="1">
                <a:tableStyleId>{5C22544A-7EE6-4342-B048-85BDC9FD1C3A}</a:tableStyleId>
              </a:tblPr>
              <a:tblGrid>
                <a:gridCol w="2232248"/>
                <a:gridCol w="6584876"/>
              </a:tblGrid>
              <a:tr h="323096">
                <a:tc>
                  <a:txBody>
                    <a:bodyPr/>
                    <a:lstStyle/>
                    <a:p>
                      <a:r>
                        <a:rPr kumimoji="1" lang="ja-JP" altLang="en-US" sz="1200" b="0" dirty="0" smtClean="0">
                          <a:solidFill>
                            <a:schemeClr val="tx1"/>
                          </a:solidFill>
                        </a:rPr>
                        <a:t>最寄駅</a:t>
                      </a:r>
                      <a:endParaRPr kumimoji="1" lang="ja-JP" altLang="en-US" sz="1200" b="0" dirty="0">
                        <a:solidFill>
                          <a:schemeClr val="tx1"/>
                        </a:solidFill>
                      </a:endParaRPr>
                    </a:p>
                  </a:txBody>
                  <a:tcPr>
                    <a:solidFill>
                      <a:schemeClr val="accent1">
                        <a:lumMod val="20000"/>
                        <a:lumOff val="80000"/>
                      </a:schemeClr>
                    </a:solidFill>
                  </a:tcPr>
                </a:tc>
                <a:tc>
                  <a:txBody>
                    <a:bodyPr/>
                    <a:lstStyle/>
                    <a:p>
                      <a:r>
                        <a:rPr kumimoji="1" lang="ja-JP" altLang="en-US" sz="1200" b="0" dirty="0" smtClean="0">
                          <a:solidFill>
                            <a:schemeClr val="tx1"/>
                          </a:solidFill>
                        </a:rPr>
                        <a:t>東十条駅（駅から徒歩</a:t>
                      </a:r>
                      <a:r>
                        <a:rPr kumimoji="1" lang="en-US" altLang="ja-JP" sz="1200" b="0" dirty="0" smtClean="0">
                          <a:solidFill>
                            <a:schemeClr val="tx1"/>
                          </a:solidFill>
                        </a:rPr>
                        <a:t>3</a:t>
                      </a:r>
                      <a:r>
                        <a:rPr kumimoji="1" lang="ja-JP" altLang="en-US" sz="1200" b="0" dirty="0" smtClean="0">
                          <a:solidFill>
                            <a:schemeClr val="tx1"/>
                          </a:solidFill>
                        </a:rPr>
                        <a:t>分）</a:t>
                      </a:r>
                      <a:endParaRPr kumimoji="1" lang="en-US" altLang="ja-JP" sz="1200" b="0" dirty="0" smtClean="0">
                        <a:solidFill>
                          <a:schemeClr val="tx1"/>
                        </a:solidFill>
                      </a:endParaRPr>
                    </a:p>
                  </a:txBody>
                  <a:tcPr>
                    <a:solidFill>
                      <a:schemeClr val="accent1">
                        <a:lumMod val="20000"/>
                        <a:lumOff val="80000"/>
                      </a:schemeClr>
                    </a:solidFill>
                  </a:tcPr>
                </a:tc>
              </a:tr>
              <a:tr h="332789">
                <a:tc>
                  <a:txBody>
                    <a:bodyPr/>
                    <a:lstStyle/>
                    <a:p>
                      <a:r>
                        <a:rPr kumimoji="1" lang="ja-JP" altLang="en-US" sz="1200" dirty="0" smtClean="0"/>
                        <a:t>住所</a:t>
                      </a:r>
                      <a:endParaRPr kumimoji="1" lang="ja-JP" altLang="en-US" sz="1200" dirty="0"/>
                    </a:p>
                  </a:txBody>
                  <a:tcPr/>
                </a:tc>
                <a:tc>
                  <a:txBody>
                    <a:bodyPr/>
                    <a:lstStyle/>
                    <a:p>
                      <a:r>
                        <a:rPr kumimoji="1" lang="ja-JP" altLang="en-US" sz="1200" dirty="0" smtClean="0"/>
                        <a:t>東京都北区東十条</a:t>
                      </a:r>
                      <a:endParaRPr kumimoji="1" lang="en-US" altLang="ja-JP" sz="1200" dirty="0" smtClean="0"/>
                    </a:p>
                  </a:txBody>
                  <a:tcPr/>
                </a:tc>
              </a:tr>
              <a:tr h="332789">
                <a:tc>
                  <a:txBody>
                    <a:bodyPr/>
                    <a:lstStyle/>
                    <a:p>
                      <a:r>
                        <a:rPr kumimoji="1" lang="ja-JP" altLang="en-US" sz="1200" dirty="0" smtClean="0"/>
                        <a:t>月額賃料</a:t>
                      </a:r>
                      <a:endParaRPr kumimoji="1" lang="ja-JP" altLang="en-US" sz="1200" dirty="0"/>
                    </a:p>
                  </a:txBody>
                  <a:tcPr/>
                </a:tc>
                <a:tc>
                  <a:txBody>
                    <a:bodyPr/>
                    <a:lstStyle/>
                    <a:p>
                      <a:r>
                        <a:rPr kumimoji="1" lang="en-US" altLang="ja-JP" sz="1200" dirty="0" smtClean="0"/>
                        <a:t>85,000</a:t>
                      </a:r>
                      <a:r>
                        <a:rPr kumimoji="1" lang="ja-JP" altLang="en-US" sz="1200" dirty="0" smtClean="0"/>
                        <a:t>円（入室料、施設利用料を含む）</a:t>
                      </a:r>
                      <a:endParaRPr kumimoji="1" lang="ja-JP" altLang="en-US" sz="1200" dirty="0"/>
                    </a:p>
                  </a:txBody>
                  <a:tcPr/>
                </a:tc>
              </a:tr>
              <a:tr h="332789">
                <a:tc>
                  <a:txBody>
                    <a:bodyPr/>
                    <a:lstStyle/>
                    <a:p>
                      <a:r>
                        <a:rPr kumimoji="1" lang="ja-JP" altLang="en-US" sz="1200" dirty="0" smtClean="0"/>
                        <a:t>契約期間</a:t>
                      </a:r>
                      <a:endParaRPr kumimoji="1" lang="ja-JP" altLang="en-US" sz="1200" dirty="0"/>
                    </a:p>
                  </a:txBody>
                  <a:tcPr/>
                </a:tc>
                <a:tc>
                  <a:txBody>
                    <a:bodyPr/>
                    <a:lstStyle/>
                    <a:p>
                      <a:r>
                        <a:rPr kumimoji="1" lang="ja-JP" altLang="en-US" sz="1200" dirty="0" smtClean="0"/>
                        <a:t>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a:t>
                      </a:r>
                      <a:r>
                        <a:rPr kumimoji="1" lang="en-US" altLang="ja-JP" sz="1200" dirty="0" smtClean="0"/>
                        <a:t>1</a:t>
                      </a:r>
                      <a:r>
                        <a:rPr kumimoji="1" lang="ja-JP" altLang="en-US" sz="1200" dirty="0" smtClean="0"/>
                        <a:t>日～平成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a:t>
                      </a:r>
                      <a:r>
                        <a:rPr kumimoji="1" lang="en-US" altLang="ja-JP" sz="1200" dirty="0" smtClean="0"/>
                        <a:t>31</a:t>
                      </a:r>
                      <a:r>
                        <a:rPr kumimoji="1" lang="ja-JP" altLang="en-US" sz="1200" dirty="0" smtClean="0"/>
                        <a:t>日（中途解約はできません）</a:t>
                      </a:r>
                      <a:endParaRPr kumimoji="1" lang="ja-JP" altLang="en-US" sz="1200" dirty="0"/>
                    </a:p>
                  </a:txBody>
                  <a:tcPr/>
                </a:tc>
              </a:tr>
              <a:tr h="332789">
                <a:tc>
                  <a:txBody>
                    <a:bodyPr/>
                    <a:lstStyle/>
                    <a:p>
                      <a:r>
                        <a:rPr kumimoji="1" lang="ja-JP" altLang="en-US" sz="1200" dirty="0" smtClean="0"/>
                        <a:t>部屋のタイプ</a:t>
                      </a:r>
                      <a:endParaRPr kumimoji="1" lang="ja-JP" alt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シングル（</a:t>
                      </a:r>
                      <a:r>
                        <a:rPr kumimoji="1" lang="en-US" altLang="ja-JP" sz="1200" dirty="0" smtClean="0"/>
                        <a:t>1</a:t>
                      </a:r>
                      <a:r>
                        <a:rPr kumimoji="1" lang="ja-JP" altLang="en-US" sz="1200" dirty="0" smtClean="0"/>
                        <a:t>名）</a:t>
                      </a:r>
                      <a:r>
                        <a:rPr kumimoji="1" lang="en-US" altLang="ja-JP" sz="1200" dirty="0" smtClean="0"/>
                        <a:t>/1R</a:t>
                      </a:r>
                      <a:r>
                        <a:rPr kumimoji="1" lang="ja-JP" altLang="en-US" sz="1200" dirty="0" smtClean="0"/>
                        <a:t>（</a:t>
                      </a:r>
                      <a:r>
                        <a:rPr kumimoji="1" lang="en-US" altLang="ja-JP" sz="1200" dirty="0" smtClean="0"/>
                        <a:t>15.05㎡</a:t>
                      </a:r>
                      <a:r>
                        <a:rPr kumimoji="1" lang="ja-JP" altLang="en-US" sz="1200" smtClean="0"/>
                        <a:t>）</a:t>
                      </a:r>
                    </a:p>
                  </a:txBody>
                  <a:tcPr/>
                </a:tc>
              </a:tr>
              <a:tr h="476452">
                <a:tc>
                  <a:txBody>
                    <a:bodyPr/>
                    <a:lstStyle/>
                    <a:p>
                      <a:r>
                        <a:rPr kumimoji="1" lang="ja-JP" altLang="en-US" sz="1200" dirty="0" smtClean="0"/>
                        <a:t>キャンパス最寄駅までの</a:t>
                      </a:r>
                      <a:endParaRPr kumimoji="1" lang="en-US" altLang="ja-JP" sz="1200" dirty="0" smtClean="0"/>
                    </a:p>
                    <a:p>
                      <a:r>
                        <a:rPr kumimoji="1" lang="ja-JP" altLang="en-US" sz="1200" dirty="0" smtClean="0"/>
                        <a:t>所要時間（電車）</a:t>
                      </a:r>
                      <a:endParaRPr kumimoji="1" lang="ja-JP" altLang="en-US" sz="1200" dirty="0"/>
                    </a:p>
                  </a:txBody>
                  <a:tcPr/>
                </a:tc>
                <a:tc>
                  <a:txBody>
                    <a:bodyPr/>
                    <a:lstStyle/>
                    <a:p>
                      <a:r>
                        <a:rPr kumimoji="1" lang="en-US" altLang="ja-JP" sz="1200" dirty="0" smtClean="0"/>
                        <a:t>20</a:t>
                      </a:r>
                      <a:r>
                        <a:rPr kumimoji="1" lang="ja-JP" altLang="en-US" sz="1200" dirty="0" smtClean="0"/>
                        <a:t>分（乗換</a:t>
                      </a:r>
                      <a:r>
                        <a:rPr kumimoji="1" lang="en-US" altLang="ja-JP" sz="1200" dirty="0" smtClean="0"/>
                        <a:t>1</a:t>
                      </a:r>
                      <a:r>
                        <a:rPr kumimoji="1" lang="ja-JP" altLang="en-US" sz="1200" dirty="0" smtClean="0"/>
                        <a:t>回）定期券：</a:t>
                      </a:r>
                      <a:r>
                        <a:rPr kumimoji="1" lang="en-US" altLang="ja-JP" sz="1200" dirty="0" smtClean="0"/>
                        <a:t>8,050</a:t>
                      </a:r>
                      <a:r>
                        <a:rPr kumimoji="1" lang="ja-JP" altLang="en-US" sz="1200" dirty="0" smtClean="0"/>
                        <a:t>円／</a:t>
                      </a:r>
                      <a:r>
                        <a:rPr kumimoji="1" lang="en-US" altLang="ja-JP" sz="1200" dirty="0" smtClean="0"/>
                        <a:t>1</a:t>
                      </a:r>
                      <a:r>
                        <a:rPr kumimoji="1" lang="ja-JP" altLang="en-US" sz="1200" dirty="0" smtClean="0"/>
                        <a:t>か月（都電荒川線　熊野前駅）</a:t>
                      </a:r>
                      <a:endParaRPr kumimoji="1" lang="en-US" altLang="ja-JP" sz="1200" dirty="0" smtClean="0"/>
                    </a:p>
                  </a:txBody>
                  <a:tcPr/>
                </a:tc>
              </a:tr>
              <a:tr h="389576">
                <a:tc>
                  <a:txBody>
                    <a:bodyPr/>
                    <a:lstStyle/>
                    <a:p>
                      <a:r>
                        <a:rPr kumimoji="1" lang="ja-JP" altLang="en-US" sz="1200" dirty="0" smtClean="0"/>
                        <a:t>設備</a:t>
                      </a:r>
                      <a:endParaRPr kumimoji="1" lang="ja-JP" altLang="en-US" sz="1200" dirty="0"/>
                    </a:p>
                  </a:txBody>
                  <a:tcPr/>
                </a:tc>
                <a:tc>
                  <a:txBody>
                    <a:bodyPr/>
                    <a:lstStyle/>
                    <a:p>
                      <a:r>
                        <a:rPr kumimoji="1" lang="ja-JP" altLang="en-US" sz="1100" dirty="0" smtClean="0"/>
                        <a:t>・ベッド、布団セット、枕、シーツ、学習机、椅子、冷蔵庫、炊飯器、電子レンジ、エアコン、洗濯機</a:t>
                      </a:r>
                      <a:endParaRPr kumimoji="1" lang="en-US" altLang="ja-JP" sz="1100" dirty="0" smtClean="0"/>
                    </a:p>
                    <a:p>
                      <a:r>
                        <a:rPr kumimoji="1" lang="ja-JP" altLang="en-US" sz="1100" dirty="0" smtClean="0"/>
                        <a:t>・インターネット（月</a:t>
                      </a:r>
                      <a:r>
                        <a:rPr kumimoji="1" lang="ja-JP" altLang="ja-JP" sz="1100" dirty="0" smtClean="0"/>
                        <a:t>5</a:t>
                      </a:r>
                      <a:r>
                        <a:rPr kumimoji="1" lang="en-US" altLang="ja-JP" sz="1100" dirty="0" smtClean="0"/>
                        <a:t>,000</a:t>
                      </a:r>
                      <a:r>
                        <a:rPr kumimoji="1" lang="ja-JP" altLang="en-US" sz="1100" dirty="0" smtClean="0"/>
                        <a:t>円）</a:t>
                      </a:r>
                      <a:endParaRPr kumimoji="1" lang="ja-JP" altLang="en-US" sz="1100" dirty="0"/>
                    </a:p>
                  </a:txBody>
                  <a:tcPr/>
                </a:tc>
              </a:tr>
              <a:tr h="332789">
                <a:tc>
                  <a:txBody>
                    <a:bodyPr/>
                    <a:lstStyle/>
                    <a:p>
                      <a:r>
                        <a:rPr kumimoji="1" lang="ja-JP" altLang="en-US" sz="1200" dirty="0" smtClean="0"/>
                        <a:t>電気・ガス・水道</a:t>
                      </a:r>
                      <a:endParaRPr kumimoji="1" lang="en-US" altLang="ja-JP" sz="1200" dirty="0" smtClean="0"/>
                    </a:p>
                  </a:txBody>
                  <a:tcPr/>
                </a:tc>
                <a:tc>
                  <a:txBody>
                    <a:bodyPr/>
                    <a:lstStyle/>
                    <a:p>
                      <a:r>
                        <a:rPr kumimoji="1" lang="ja-JP" altLang="en-US" sz="1200" dirty="0" smtClean="0"/>
                        <a:t>各会社と直接契約して支払う</a:t>
                      </a:r>
                      <a:endParaRPr kumimoji="1" lang="ja-JP" altLang="en-US" sz="1200" dirty="0"/>
                    </a:p>
                  </a:txBody>
                  <a:tcPr/>
                </a:tc>
              </a:tr>
              <a:tr h="387291">
                <a:tc>
                  <a:txBody>
                    <a:bodyPr/>
                    <a:lstStyle/>
                    <a:p>
                      <a:r>
                        <a:rPr kumimoji="1" lang="ja-JP" altLang="en-US" sz="1200" dirty="0" smtClean="0"/>
                        <a:t>留意事項</a:t>
                      </a:r>
                      <a:endParaRPr kumimoji="1" lang="en-US" altLang="ja-JP" sz="1200" dirty="0" smtClean="0"/>
                    </a:p>
                  </a:txBody>
                  <a:tcPr/>
                </a:tc>
                <a:tc>
                  <a:txBody>
                    <a:bodyPr/>
                    <a:lstStyle/>
                    <a:p>
                      <a:pPr marL="228600" indent="-228600">
                        <a:buAutoNum type="arabicDbPeriod"/>
                      </a:pPr>
                      <a:r>
                        <a:rPr kumimoji="1" lang="ja-JP" altLang="en-US" sz="1200" dirty="0" smtClean="0"/>
                        <a:t>平成</a:t>
                      </a:r>
                      <a:r>
                        <a:rPr kumimoji="1" lang="en-US" altLang="ja-JP" sz="1200" dirty="0" smtClean="0"/>
                        <a:t>29</a:t>
                      </a:r>
                      <a:r>
                        <a:rPr kumimoji="1" lang="ja-JP" altLang="en-US" sz="1200" dirty="0" smtClean="0"/>
                        <a:t>年</a:t>
                      </a:r>
                      <a:r>
                        <a:rPr kumimoji="1" lang="en-US" altLang="ja-JP" sz="1200" dirty="0" smtClean="0"/>
                        <a:t>9</a:t>
                      </a:r>
                      <a:r>
                        <a:rPr kumimoji="1" lang="ja-JP" altLang="en-US" sz="1200" dirty="0" smtClean="0"/>
                        <a:t>月と平成</a:t>
                      </a:r>
                      <a:r>
                        <a:rPr kumimoji="1" lang="ja-JP" altLang="ja-JP" sz="1200" dirty="0" smtClean="0"/>
                        <a:t>3</a:t>
                      </a:r>
                      <a:r>
                        <a:rPr kumimoji="1" lang="en-US" altLang="ja-JP" sz="1200" dirty="0" smtClean="0"/>
                        <a:t>0</a:t>
                      </a:r>
                      <a:r>
                        <a:rPr kumimoji="1" lang="ja-JP" altLang="en-US" sz="1200" dirty="0" smtClean="0"/>
                        <a:t>年</a:t>
                      </a:r>
                      <a:r>
                        <a:rPr kumimoji="1" lang="en-US" altLang="ja-JP" sz="1200" dirty="0" smtClean="0"/>
                        <a:t>8</a:t>
                      </a:r>
                      <a:r>
                        <a:rPr kumimoji="1" lang="ja-JP" altLang="en-US" sz="1200" dirty="0" smtClean="0"/>
                        <a:t>月の賃料は日割りできません。</a:t>
                      </a:r>
                      <a:endParaRPr kumimoji="1" lang="en-US" altLang="ja-JP" sz="1200" dirty="0" smtClean="0"/>
                    </a:p>
                    <a:p>
                      <a:pPr marL="0" indent="0">
                        <a:buNone/>
                      </a:pPr>
                      <a:r>
                        <a:rPr kumimoji="1" lang="ja-JP" altLang="en-US" sz="1200" dirty="0" smtClean="0"/>
                        <a:t>２．手配状況によっては、上記の物件とならないことがあります。</a:t>
                      </a:r>
                      <a:endParaRPr kumimoji="1" lang="en-US" altLang="ja-JP" sz="1200" dirty="0" smtClean="0"/>
                    </a:p>
                  </a:txBody>
                  <a:tcPr/>
                </a:tc>
              </a:tr>
            </a:tbl>
          </a:graphicData>
        </a:graphic>
      </p:graphicFrame>
      <p:pic>
        <p:nvPicPr>
          <p:cNvPr id="1026" name="Picture 2"/>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179512" y="654548"/>
            <a:ext cx="1793678" cy="11401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図 11" descr="00000.jpeg"/>
          <p:cNvPicPr>
            <a:picLocks noChangeAspect="1"/>
          </p:cNvPicPr>
          <p:nvPr/>
        </p:nvPicPr>
        <p:blipFill rotWithShape="1">
          <a:blip r:embed="rId10" cstate="email">
            <a:extLst>
              <a:ext uri="{28A0092B-C50C-407E-A947-70E740481C1C}">
                <a14:useLocalDpi xmlns:a14="http://schemas.microsoft.com/office/drawing/2010/main"/>
              </a:ext>
            </a:extLst>
          </a:blip>
          <a:srcRect/>
          <a:stretch/>
        </p:blipFill>
        <p:spPr>
          <a:xfrm>
            <a:off x="7452320" y="620688"/>
            <a:ext cx="1512168" cy="2448272"/>
          </a:xfrm>
          <a:prstGeom prst="rect">
            <a:avLst/>
          </a:prstGeom>
        </p:spPr>
      </p:pic>
      <p:sp>
        <p:nvSpPr>
          <p:cNvPr id="14" name="テキスト ボックス 13"/>
          <p:cNvSpPr txBox="1"/>
          <p:nvPr/>
        </p:nvSpPr>
        <p:spPr>
          <a:xfrm>
            <a:off x="8028384" y="108499"/>
            <a:ext cx="941931" cy="276999"/>
          </a:xfrm>
          <a:prstGeom prst="rect">
            <a:avLst/>
          </a:prstGeom>
          <a:noFill/>
        </p:spPr>
        <p:txBody>
          <a:bodyPr wrap="square" rtlCol="0">
            <a:spAutoFit/>
          </a:bodyPr>
          <a:lstStyle/>
          <a:p>
            <a:r>
              <a:rPr lang="ja-JP" altLang="en-US" sz="1200" b="1" dirty="0" smtClean="0">
                <a:solidFill>
                  <a:prstClr val="white"/>
                </a:solidFill>
              </a:rPr>
              <a:t>別紙　</a:t>
            </a:r>
            <a:r>
              <a:rPr lang="en-US" altLang="ja-JP" sz="1200" b="1" dirty="0" smtClean="0">
                <a:solidFill>
                  <a:prstClr val="white"/>
                </a:solidFill>
              </a:rPr>
              <a:t> </a:t>
            </a:r>
            <a:r>
              <a:rPr lang="en-US" altLang="ja-JP" sz="1200" b="1" dirty="0" smtClean="0">
                <a:solidFill>
                  <a:prstClr val="white"/>
                </a:solidFill>
              </a:rPr>
              <a:t>5-2</a:t>
            </a:r>
            <a:endParaRPr lang="ja-JP" altLang="en-US" sz="1200" b="1" dirty="0">
              <a:solidFill>
                <a:prstClr val="white"/>
              </a:solidFill>
            </a:endParaRPr>
          </a:p>
        </p:txBody>
      </p:sp>
    </p:spTree>
    <p:extLst>
      <p:ext uri="{BB962C8B-B14F-4D97-AF65-F5344CB8AC3E}">
        <p14:creationId xmlns:p14="http://schemas.microsoft.com/office/powerpoint/2010/main" val="616037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9512" y="71657"/>
            <a:ext cx="8788364" cy="7048083"/>
          </a:xfrm>
          <a:prstGeom prst="rect">
            <a:avLst/>
          </a:prstGeom>
          <a:noFill/>
        </p:spPr>
        <p:txBody>
          <a:bodyPr wrap="square" rtlCol="0">
            <a:spAutoFit/>
          </a:bodyPr>
          <a:lstStyle/>
          <a:p>
            <a:r>
              <a:rPr lang="ja-JP" altLang="en-US" sz="1600" b="1" dirty="0" smtClean="0">
                <a:solidFill>
                  <a:prstClr val="black"/>
                </a:solidFill>
              </a:rPr>
              <a:t>■住宅</a:t>
            </a:r>
            <a:r>
              <a:rPr lang="ja-JP" altLang="en-US" sz="1600" b="1" dirty="0">
                <a:solidFill>
                  <a:prstClr val="black"/>
                </a:solidFill>
              </a:rPr>
              <a:t>手配に</a:t>
            </a:r>
            <a:r>
              <a:rPr lang="ja-JP" altLang="en-US" sz="1600" b="1" dirty="0" smtClean="0">
                <a:solidFill>
                  <a:prstClr val="black"/>
                </a:solidFill>
              </a:rPr>
              <a:t>ついて■　</a:t>
            </a:r>
            <a:r>
              <a:rPr lang="ja-JP" altLang="en-US" sz="1400" b="1" dirty="0" smtClean="0">
                <a:solidFill>
                  <a:prstClr val="black"/>
                </a:solidFill>
              </a:rPr>
              <a:t>　</a:t>
            </a:r>
            <a:r>
              <a:rPr lang="en-US" altLang="ja-JP" sz="1400" dirty="0" smtClean="0">
                <a:solidFill>
                  <a:prstClr val="black"/>
                </a:solidFill>
              </a:rPr>
              <a:t>※</a:t>
            </a:r>
            <a:r>
              <a:rPr lang="ja-JP" altLang="en-US" sz="1200" dirty="0" smtClean="0">
                <a:solidFill>
                  <a:prstClr val="black"/>
                </a:solidFill>
              </a:rPr>
              <a:t>住宅</a:t>
            </a:r>
            <a:r>
              <a:rPr lang="ja-JP" altLang="en-US" sz="1200" dirty="0">
                <a:solidFill>
                  <a:prstClr val="black"/>
                </a:solidFill>
              </a:rPr>
              <a:t>手配調書の提出後に住宅手配をキャンセルすることはできません</a:t>
            </a:r>
            <a:r>
              <a:rPr lang="ja-JP" altLang="en-US" sz="1200" dirty="0" smtClean="0">
                <a:solidFill>
                  <a:prstClr val="black"/>
                </a:solidFill>
              </a:rPr>
              <a:t>。</a:t>
            </a:r>
            <a:endParaRPr lang="en-US" altLang="ja-JP" sz="1200" dirty="0" smtClean="0">
              <a:solidFill>
                <a:prstClr val="black"/>
              </a:solidFill>
            </a:endParaRPr>
          </a:p>
          <a:p>
            <a:r>
              <a:rPr lang="ja-JP" altLang="en-US" sz="1200" b="1" dirty="0">
                <a:solidFill>
                  <a:prstClr val="black"/>
                </a:solidFill>
              </a:rPr>
              <a:t>・</a:t>
            </a:r>
            <a:r>
              <a:rPr lang="ja-JP" altLang="en-US" sz="1200" b="1" dirty="0">
                <a:solidFill>
                  <a:srgbClr val="FF0000"/>
                </a:solidFill>
              </a:rPr>
              <a:t>契約期間は平成</a:t>
            </a:r>
            <a:r>
              <a:rPr lang="en-US" altLang="ja-JP" sz="1200" b="1" dirty="0">
                <a:solidFill>
                  <a:srgbClr val="FF0000"/>
                </a:solidFill>
              </a:rPr>
              <a:t>29</a:t>
            </a:r>
            <a:r>
              <a:rPr lang="ja-JP" altLang="en-US" sz="1200" b="1" dirty="0">
                <a:solidFill>
                  <a:srgbClr val="FF0000"/>
                </a:solidFill>
              </a:rPr>
              <a:t>年</a:t>
            </a:r>
            <a:r>
              <a:rPr lang="en-US" altLang="ja-JP" sz="1200" b="1" dirty="0">
                <a:solidFill>
                  <a:srgbClr val="FF0000"/>
                </a:solidFill>
              </a:rPr>
              <a:t>9</a:t>
            </a:r>
            <a:r>
              <a:rPr lang="ja-JP" altLang="en-US" sz="1200" b="1" dirty="0">
                <a:solidFill>
                  <a:srgbClr val="FF0000"/>
                </a:solidFill>
              </a:rPr>
              <a:t>月</a:t>
            </a:r>
            <a:r>
              <a:rPr lang="en-US" altLang="ja-JP" sz="1200" b="1" dirty="0">
                <a:solidFill>
                  <a:srgbClr val="FF0000"/>
                </a:solidFill>
              </a:rPr>
              <a:t>1</a:t>
            </a:r>
            <a:r>
              <a:rPr lang="ja-JP" altLang="en-US" sz="1200" b="1" dirty="0">
                <a:solidFill>
                  <a:srgbClr val="FF0000"/>
                </a:solidFill>
              </a:rPr>
              <a:t>日～平成</a:t>
            </a:r>
            <a:r>
              <a:rPr lang="en-US" altLang="ja-JP" sz="1200" b="1" dirty="0">
                <a:solidFill>
                  <a:srgbClr val="FF0000"/>
                </a:solidFill>
              </a:rPr>
              <a:t>30</a:t>
            </a:r>
            <a:r>
              <a:rPr lang="ja-JP" altLang="en-US" sz="1200" b="1" dirty="0">
                <a:solidFill>
                  <a:srgbClr val="FF0000"/>
                </a:solidFill>
              </a:rPr>
              <a:t>年</a:t>
            </a:r>
            <a:r>
              <a:rPr lang="en-US" altLang="ja-JP" sz="1200" b="1" dirty="0">
                <a:solidFill>
                  <a:srgbClr val="FF0000"/>
                </a:solidFill>
              </a:rPr>
              <a:t>8</a:t>
            </a:r>
            <a:r>
              <a:rPr lang="ja-JP" altLang="en-US" sz="1200" b="1" dirty="0">
                <a:solidFill>
                  <a:srgbClr val="FF0000"/>
                </a:solidFill>
              </a:rPr>
              <a:t>月</a:t>
            </a:r>
            <a:r>
              <a:rPr lang="en-US" altLang="ja-JP" sz="1200" b="1" dirty="0">
                <a:solidFill>
                  <a:srgbClr val="FF0000"/>
                </a:solidFill>
              </a:rPr>
              <a:t>31</a:t>
            </a:r>
            <a:r>
              <a:rPr lang="ja-JP" altLang="en-US" sz="1200" b="1" dirty="0">
                <a:solidFill>
                  <a:srgbClr val="FF0000"/>
                </a:solidFill>
              </a:rPr>
              <a:t>日まで（初年度</a:t>
            </a:r>
            <a:r>
              <a:rPr lang="en-US" altLang="ja-JP" sz="1200" b="1" dirty="0">
                <a:solidFill>
                  <a:srgbClr val="FF0000"/>
                </a:solidFill>
              </a:rPr>
              <a:t>1</a:t>
            </a:r>
            <a:r>
              <a:rPr lang="ja-JP" altLang="en-US" sz="1200" b="1" dirty="0">
                <a:solidFill>
                  <a:srgbClr val="FF0000"/>
                </a:solidFill>
              </a:rPr>
              <a:t>年間</a:t>
            </a:r>
            <a:r>
              <a:rPr lang="ja-JP" altLang="en-US" sz="1200" b="1" dirty="0" smtClean="0">
                <a:solidFill>
                  <a:srgbClr val="FF0000"/>
                </a:solidFill>
              </a:rPr>
              <a:t>）です。</a:t>
            </a:r>
            <a:endParaRPr lang="en-US" altLang="ja-JP" sz="1200" b="1" dirty="0" smtClean="0">
              <a:solidFill>
                <a:prstClr val="black"/>
              </a:solidFill>
            </a:endParaRPr>
          </a:p>
          <a:p>
            <a:r>
              <a:rPr lang="ja-JP" altLang="en-US" sz="1200" dirty="0">
                <a:solidFill>
                  <a:prstClr val="black"/>
                </a:solidFill>
              </a:rPr>
              <a:t>・すべての事項、条件を確認、承諾のうえで住宅手配を申し込むようにしてください。</a:t>
            </a:r>
          </a:p>
          <a:p>
            <a:r>
              <a:rPr lang="ja-JP" altLang="en-US" sz="1200" dirty="0" smtClean="0">
                <a:solidFill>
                  <a:prstClr val="black"/>
                </a:solidFill>
              </a:rPr>
              <a:t>・国際学生宿舎／紹介</a:t>
            </a:r>
            <a:r>
              <a:rPr lang="ja-JP" altLang="en-US" sz="1200" dirty="0">
                <a:solidFill>
                  <a:prstClr val="black"/>
                </a:solidFill>
              </a:rPr>
              <a:t>住宅に入居している期間に日本の生活に慣れ、引越し先を探していただくことができます</a:t>
            </a:r>
            <a:r>
              <a:rPr lang="ja-JP" altLang="en-US" sz="1200" dirty="0" smtClean="0">
                <a:solidFill>
                  <a:prstClr val="black"/>
                </a:solidFill>
              </a:rPr>
              <a:t>。</a:t>
            </a:r>
            <a:endParaRPr lang="en-US" altLang="ja-JP" sz="1200" dirty="0" smtClean="0">
              <a:solidFill>
                <a:prstClr val="black"/>
              </a:solidFill>
            </a:endParaRPr>
          </a:p>
          <a:p>
            <a:endParaRPr lang="en-US" altLang="ja-JP" sz="1200" dirty="0">
              <a:solidFill>
                <a:prstClr val="black"/>
              </a:solidFill>
            </a:endParaRPr>
          </a:p>
          <a:p>
            <a:r>
              <a:rPr lang="ja-JP" altLang="en-US" sz="1600" b="1" dirty="0" smtClean="0">
                <a:solidFill>
                  <a:prstClr val="black"/>
                </a:solidFill>
              </a:rPr>
              <a:t>①国際学生宿舎（調布）</a:t>
            </a:r>
            <a:endParaRPr lang="en-US" altLang="ja-JP" sz="1600" b="1" dirty="0" smtClean="0">
              <a:solidFill>
                <a:prstClr val="black"/>
              </a:solidFill>
            </a:endParaRPr>
          </a:p>
          <a:p>
            <a:r>
              <a:rPr lang="en-US" altLang="ja-JP" sz="1400" dirty="0">
                <a:solidFill>
                  <a:prstClr val="black"/>
                </a:solidFill>
              </a:rPr>
              <a:t>【</a:t>
            </a:r>
            <a:r>
              <a:rPr lang="ja-JP" altLang="en-US" sz="1400" dirty="0" smtClean="0">
                <a:solidFill>
                  <a:prstClr val="black"/>
                </a:solidFill>
              </a:rPr>
              <a:t>支払い</a:t>
            </a:r>
            <a:r>
              <a:rPr lang="en-US" altLang="ja-JP" sz="1400" dirty="0" smtClean="0">
                <a:solidFill>
                  <a:prstClr val="black"/>
                </a:solidFill>
              </a:rPr>
              <a:t>】</a:t>
            </a:r>
            <a:r>
              <a:rPr lang="ja-JP" altLang="en-US" sz="1400" dirty="0" smtClean="0">
                <a:solidFill>
                  <a:prstClr val="black"/>
                </a:solidFill>
              </a:rPr>
              <a:t>　賃料は前月末日までに支払うこと。</a:t>
            </a:r>
            <a:endParaRPr lang="en-US" altLang="ja-JP" sz="1400" dirty="0">
              <a:solidFill>
                <a:prstClr val="black"/>
              </a:solidFill>
            </a:endParaRPr>
          </a:p>
          <a:p>
            <a:r>
              <a:rPr lang="ja-JP" altLang="en-US" sz="1200" dirty="0" smtClean="0">
                <a:solidFill>
                  <a:prstClr val="black"/>
                </a:solidFill>
              </a:rPr>
              <a:t>・</a:t>
            </a:r>
            <a:r>
              <a:rPr lang="ja-JP" altLang="en-US" sz="1200" u="sng" dirty="0" smtClean="0">
                <a:solidFill>
                  <a:prstClr val="black"/>
                </a:solidFill>
              </a:rPr>
              <a:t>保証金および平成</a:t>
            </a:r>
            <a:r>
              <a:rPr lang="en-US" altLang="ja-JP" sz="1200" u="sng" dirty="0">
                <a:solidFill>
                  <a:prstClr val="black"/>
                </a:solidFill>
              </a:rPr>
              <a:t>29</a:t>
            </a:r>
            <a:r>
              <a:rPr lang="ja-JP" altLang="en-US" sz="1200" u="sng" dirty="0">
                <a:solidFill>
                  <a:prstClr val="black"/>
                </a:solidFill>
              </a:rPr>
              <a:t>年</a:t>
            </a:r>
            <a:r>
              <a:rPr lang="en-US" altLang="ja-JP" sz="1200" u="sng" dirty="0">
                <a:solidFill>
                  <a:prstClr val="black"/>
                </a:solidFill>
              </a:rPr>
              <a:t>9</a:t>
            </a:r>
            <a:r>
              <a:rPr lang="ja-JP" altLang="en-US" sz="1200" u="sng" dirty="0">
                <a:solidFill>
                  <a:prstClr val="black"/>
                </a:solidFill>
              </a:rPr>
              <a:t>月分の賃料は来日前に海外送金で支払う必要があります</a:t>
            </a:r>
            <a:r>
              <a:rPr lang="ja-JP" altLang="en-US" sz="1200" dirty="0">
                <a:solidFill>
                  <a:prstClr val="black"/>
                </a:solidFill>
              </a:rPr>
              <a:t>。</a:t>
            </a:r>
            <a:endParaRPr lang="en-US" altLang="ja-JP" sz="1200" dirty="0">
              <a:solidFill>
                <a:prstClr val="black"/>
              </a:solidFill>
            </a:endParaRPr>
          </a:p>
          <a:p>
            <a:r>
              <a:rPr lang="en-US" altLang="ja-JP" sz="1400" dirty="0" smtClean="0">
                <a:solidFill>
                  <a:prstClr val="black"/>
                </a:solidFill>
              </a:rPr>
              <a:t>【</a:t>
            </a:r>
            <a:r>
              <a:rPr lang="ja-JP" altLang="en-US" sz="1400" dirty="0" smtClean="0">
                <a:solidFill>
                  <a:prstClr val="black"/>
                </a:solidFill>
              </a:rPr>
              <a:t>契約</a:t>
            </a:r>
            <a:r>
              <a:rPr lang="en-US" altLang="ja-JP" sz="1400" dirty="0" smtClean="0">
                <a:solidFill>
                  <a:prstClr val="black"/>
                </a:solidFill>
              </a:rPr>
              <a:t>】</a:t>
            </a:r>
            <a:r>
              <a:rPr lang="ja-JP" altLang="en-US" sz="1400" dirty="0" smtClean="0">
                <a:solidFill>
                  <a:prstClr val="black"/>
                </a:solidFill>
              </a:rPr>
              <a:t>　契約</a:t>
            </a:r>
            <a:r>
              <a:rPr lang="ja-JP" altLang="en-US" sz="1400" dirty="0">
                <a:solidFill>
                  <a:prstClr val="black"/>
                </a:solidFill>
              </a:rPr>
              <a:t>期間は平成</a:t>
            </a:r>
            <a:r>
              <a:rPr lang="en-US" altLang="ja-JP" sz="1400" dirty="0">
                <a:solidFill>
                  <a:prstClr val="black"/>
                </a:solidFill>
              </a:rPr>
              <a:t>29</a:t>
            </a:r>
            <a:r>
              <a:rPr lang="ja-JP" altLang="en-US" sz="1400" dirty="0">
                <a:solidFill>
                  <a:prstClr val="black"/>
                </a:solidFill>
              </a:rPr>
              <a:t>年</a:t>
            </a:r>
            <a:r>
              <a:rPr lang="en-US" altLang="ja-JP" sz="1400" dirty="0">
                <a:solidFill>
                  <a:prstClr val="black"/>
                </a:solidFill>
              </a:rPr>
              <a:t>9</a:t>
            </a:r>
            <a:r>
              <a:rPr lang="ja-JP" altLang="en-US" sz="1400" dirty="0">
                <a:solidFill>
                  <a:prstClr val="black"/>
                </a:solidFill>
              </a:rPr>
              <a:t>月</a:t>
            </a:r>
            <a:r>
              <a:rPr lang="en-US" altLang="ja-JP" sz="1400" dirty="0">
                <a:solidFill>
                  <a:prstClr val="black"/>
                </a:solidFill>
              </a:rPr>
              <a:t>1</a:t>
            </a:r>
            <a:r>
              <a:rPr lang="ja-JP" altLang="en-US" sz="1400" dirty="0">
                <a:solidFill>
                  <a:prstClr val="black"/>
                </a:solidFill>
              </a:rPr>
              <a:t>日から平成</a:t>
            </a:r>
            <a:r>
              <a:rPr lang="en-US" altLang="ja-JP" sz="1400" dirty="0">
                <a:solidFill>
                  <a:prstClr val="black"/>
                </a:solidFill>
              </a:rPr>
              <a:t>30</a:t>
            </a:r>
            <a:r>
              <a:rPr lang="ja-JP" altLang="en-US" sz="1400" dirty="0">
                <a:solidFill>
                  <a:prstClr val="black"/>
                </a:solidFill>
              </a:rPr>
              <a:t>年</a:t>
            </a:r>
            <a:r>
              <a:rPr lang="en-US" altLang="ja-JP" sz="1400" dirty="0">
                <a:solidFill>
                  <a:prstClr val="black"/>
                </a:solidFill>
              </a:rPr>
              <a:t>8</a:t>
            </a:r>
            <a:r>
              <a:rPr lang="ja-JP" altLang="en-US" sz="1400" dirty="0">
                <a:solidFill>
                  <a:prstClr val="black"/>
                </a:solidFill>
              </a:rPr>
              <a:t>月</a:t>
            </a:r>
            <a:r>
              <a:rPr lang="en-US" altLang="ja-JP" sz="1400" dirty="0">
                <a:solidFill>
                  <a:prstClr val="black"/>
                </a:solidFill>
              </a:rPr>
              <a:t>31</a:t>
            </a:r>
            <a:r>
              <a:rPr lang="ja-JP" altLang="en-US" sz="1400" dirty="0">
                <a:solidFill>
                  <a:prstClr val="black"/>
                </a:solidFill>
              </a:rPr>
              <a:t>日までですが、</a:t>
            </a:r>
            <a:r>
              <a:rPr lang="ja-JP" altLang="en-US" sz="1400" u="sng" dirty="0">
                <a:solidFill>
                  <a:prstClr val="black"/>
                </a:solidFill>
              </a:rPr>
              <a:t>一ヶ月前通知にて中途解約可能です。</a:t>
            </a:r>
            <a:endParaRPr lang="en-US" altLang="ja-JP" sz="1400" u="sng" dirty="0">
              <a:solidFill>
                <a:prstClr val="black"/>
              </a:solidFill>
            </a:endParaRPr>
          </a:p>
          <a:p>
            <a:endParaRPr lang="en-US" altLang="ja-JP" sz="1600" b="1" dirty="0" smtClean="0">
              <a:solidFill>
                <a:prstClr val="black"/>
              </a:solidFill>
            </a:endParaRPr>
          </a:p>
          <a:p>
            <a:endParaRPr lang="en-US" altLang="ja-JP" sz="1600" b="1" dirty="0">
              <a:solidFill>
                <a:prstClr val="black"/>
              </a:solidFill>
            </a:endParaRPr>
          </a:p>
          <a:p>
            <a:endParaRPr lang="en-US" altLang="ja-JP" sz="1600" b="1" dirty="0" smtClean="0">
              <a:solidFill>
                <a:prstClr val="black"/>
              </a:solidFill>
            </a:endParaRPr>
          </a:p>
          <a:p>
            <a:endParaRPr lang="en-US" altLang="ja-JP" sz="1600" b="1" dirty="0" smtClean="0">
              <a:solidFill>
                <a:prstClr val="black"/>
              </a:solidFill>
            </a:endParaRPr>
          </a:p>
          <a:p>
            <a:endParaRPr lang="en-US" altLang="ja-JP" sz="1400" b="1" dirty="0" smtClean="0">
              <a:solidFill>
                <a:prstClr val="black"/>
              </a:solidFill>
            </a:endParaRPr>
          </a:p>
          <a:p>
            <a:endParaRPr lang="en-US" altLang="ja-JP" sz="1200" b="1" dirty="0" smtClean="0">
              <a:solidFill>
                <a:prstClr val="black"/>
              </a:solidFill>
            </a:endParaRPr>
          </a:p>
          <a:p>
            <a:endParaRPr lang="en-US" altLang="ja-JP" b="1" dirty="0" smtClean="0">
              <a:solidFill>
                <a:prstClr val="black"/>
              </a:solidFill>
            </a:endParaRPr>
          </a:p>
          <a:p>
            <a:r>
              <a:rPr lang="ja-JP" altLang="en-US" b="1" dirty="0" smtClean="0">
                <a:solidFill>
                  <a:prstClr val="black"/>
                </a:solidFill>
              </a:rPr>
              <a:t>②③④紹介住宅</a:t>
            </a:r>
            <a:endParaRPr lang="en-US" altLang="ja-JP" b="1" dirty="0">
              <a:solidFill>
                <a:prstClr val="black"/>
              </a:solidFill>
            </a:endParaRPr>
          </a:p>
          <a:p>
            <a:r>
              <a:rPr lang="en-US" altLang="ja-JP" sz="1400" dirty="0">
                <a:solidFill>
                  <a:prstClr val="black"/>
                </a:solidFill>
              </a:rPr>
              <a:t>【</a:t>
            </a:r>
            <a:r>
              <a:rPr lang="ja-JP" altLang="en-US" sz="1400" dirty="0" smtClean="0">
                <a:solidFill>
                  <a:prstClr val="black"/>
                </a:solidFill>
              </a:rPr>
              <a:t>支払い</a:t>
            </a:r>
            <a:r>
              <a:rPr lang="en-US" altLang="ja-JP" sz="1400" dirty="0" smtClean="0">
                <a:solidFill>
                  <a:prstClr val="black"/>
                </a:solidFill>
              </a:rPr>
              <a:t>】</a:t>
            </a:r>
            <a:r>
              <a:rPr lang="ja-JP" altLang="en-US" sz="1400" dirty="0" smtClean="0">
                <a:solidFill>
                  <a:prstClr val="black"/>
                </a:solidFill>
              </a:rPr>
              <a:t>　賃料</a:t>
            </a:r>
            <a:r>
              <a:rPr lang="ja-JP" altLang="en-US" sz="1400" dirty="0">
                <a:solidFill>
                  <a:prstClr val="black"/>
                </a:solidFill>
              </a:rPr>
              <a:t>、インターネット代は前月末日までに支払うこと</a:t>
            </a:r>
            <a:r>
              <a:rPr lang="ja-JP" altLang="en-US" sz="1400" dirty="0" smtClean="0">
                <a:solidFill>
                  <a:prstClr val="black"/>
                </a:solidFill>
              </a:rPr>
              <a:t>。</a:t>
            </a:r>
            <a:endParaRPr lang="en-US" altLang="ja-JP" sz="1400" dirty="0">
              <a:solidFill>
                <a:prstClr val="black"/>
              </a:solidFill>
            </a:endParaRPr>
          </a:p>
          <a:p>
            <a:r>
              <a:rPr lang="ja-JP" altLang="en-US" sz="1200" dirty="0">
                <a:solidFill>
                  <a:prstClr val="black"/>
                </a:solidFill>
              </a:rPr>
              <a:t>・</a:t>
            </a:r>
            <a:r>
              <a:rPr lang="ja-JP" altLang="en-US" sz="1200" u="sng" dirty="0">
                <a:solidFill>
                  <a:prstClr val="black"/>
                </a:solidFill>
              </a:rPr>
              <a:t>平成</a:t>
            </a:r>
            <a:r>
              <a:rPr lang="en-US" altLang="ja-JP" sz="1200" u="sng" dirty="0">
                <a:solidFill>
                  <a:prstClr val="black"/>
                </a:solidFill>
              </a:rPr>
              <a:t>29</a:t>
            </a:r>
            <a:r>
              <a:rPr lang="ja-JP" altLang="en-US" sz="1200" u="sng" dirty="0">
                <a:solidFill>
                  <a:prstClr val="black"/>
                </a:solidFill>
              </a:rPr>
              <a:t>年</a:t>
            </a:r>
            <a:r>
              <a:rPr lang="en-US" altLang="ja-JP" sz="1200" u="sng" dirty="0">
                <a:solidFill>
                  <a:prstClr val="black"/>
                </a:solidFill>
              </a:rPr>
              <a:t>9</a:t>
            </a:r>
            <a:r>
              <a:rPr lang="ja-JP" altLang="en-US" sz="1200" u="sng" dirty="0">
                <a:solidFill>
                  <a:prstClr val="black"/>
                </a:solidFill>
              </a:rPr>
              <a:t>月分の賃料は来日前に海外送金で支払う必要があります</a:t>
            </a:r>
            <a:r>
              <a:rPr lang="ja-JP" altLang="en-US" sz="1200" dirty="0">
                <a:solidFill>
                  <a:prstClr val="black"/>
                </a:solidFill>
              </a:rPr>
              <a:t>。</a:t>
            </a:r>
            <a:endParaRPr lang="en-US" altLang="ja-JP" sz="1200" dirty="0">
              <a:solidFill>
                <a:prstClr val="black"/>
              </a:solidFill>
            </a:endParaRPr>
          </a:p>
          <a:p>
            <a:r>
              <a:rPr lang="ja-JP" altLang="en-US" sz="1200" dirty="0">
                <a:solidFill>
                  <a:prstClr val="black"/>
                </a:solidFill>
              </a:rPr>
              <a:t>・平成</a:t>
            </a:r>
            <a:r>
              <a:rPr lang="en-US" altLang="ja-JP" sz="1200" dirty="0">
                <a:solidFill>
                  <a:prstClr val="black"/>
                </a:solidFill>
              </a:rPr>
              <a:t>29</a:t>
            </a:r>
            <a:r>
              <a:rPr lang="ja-JP" altLang="en-US" sz="1200" dirty="0">
                <a:solidFill>
                  <a:prstClr val="black"/>
                </a:solidFill>
              </a:rPr>
              <a:t>年</a:t>
            </a:r>
            <a:r>
              <a:rPr lang="en-US" altLang="ja-JP" sz="1200" dirty="0">
                <a:solidFill>
                  <a:prstClr val="black"/>
                </a:solidFill>
              </a:rPr>
              <a:t>9</a:t>
            </a:r>
            <a:r>
              <a:rPr lang="ja-JP" altLang="en-US" sz="1200" dirty="0">
                <a:solidFill>
                  <a:prstClr val="black"/>
                </a:solidFill>
              </a:rPr>
              <a:t>月と平成</a:t>
            </a:r>
            <a:r>
              <a:rPr lang="en-US" altLang="ja-JP" sz="1200" dirty="0">
                <a:solidFill>
                  <a:prstClr val="black"/>
                </a:solidFill>
              </a:rPr>
              <a:t>30</a:t>
            </a:r>
            <a:r>
              <a:rPr lang="ja-JP" altLang="en-US" sz="1200" dirty="0">
                <a:solidFill>
                  <a:prstClr val="black"/>
                </a:solidFill>
              </a:rPr>
              <a:t>年</a:t>
            </a:r>
            <a:r>
              <a:rPr lang="en-US" altLang="ja-JP" sz="1200" dirty="0">
                <a:solidFill>
                  <a:prstClr val="black"/>
                </a:solidFill>
              </a:rPr>
              <a:t>8</a:t>
            </a:r>
            <a:r>
              <a:rPr lang="ja-JP" altLang="en-US" sz="1200" dirty="0">
                <a:solidFill>
                  <a:prstClr val="black"/>
                </a:solidFill>
              </a:rPr>
              <a:t>月の賃料は日割りできません。</a:t>
            </a:r>
            <a:r>
              <a:rPr lang="en-US" altLang="ja-JP" sz="1200" dirty="0">
                <a:solidFill>
                  <a:prstClr val="black"/>
                </a:solidFill>
              </a:rPr>
              <a:t>1</a:t>
            </a:r>
            <a:r>
              <a:rPr lang="ja-JP" altLang="en-US" sz="1200" dirty="0">
                <a:solidFill>
                  <a:prstClr val="black"/>
                </a:solidFill>
              </a:rPr>
              <a:t>ヶ月分の支払いが必要となります</a:t>
            </a:r>
            <a:r>
              <a:rPr lang="ja-JP" altLang="en-US" sz="1200" dirty="0" smtClean="0">
                <a:solidFill>
                  <a:prstClr val="black"/>
                </a:solidFill>
              </a:rPr>
              <a:t>。</a:t>
            </a:r>
            <a:endParaRPr lang="en-US" altLang="ja-JP" sz="1200" dirty="0" smtClean="0">
              <a:solidFill>
                <a:prstClr val="black"/>
              </a:solidFill>
            </a:endParaRPr>
          </a:p>
          <a:p>
            <a:r>
              <a:rPr lang="en-US" altLang="ja-JP" sz="1400" dirty="0" smtClean="0">
                <a:solidFill>
                  <a:prstClr val="black"/>
                </a:solidFill>
              </a:rPr>
              <a:t>【</a:t>
            </a:r>
            <a:r>
              <a:rPr lang="ja-JP" altLang="en-US" sz="1400" dirty="0" smtClean="0">
                <a:solidFill>
                  <a:prstClr val="black"/>
                </a:solidFill>
              </a:rPr>
              <a:t>契約</a:t>
            </a:r>
            <a:r>
              <a:rPr lang="en-US" altLang="ja-JP" sz="1400" dirty="0" smtClean="0">
                <a:solidFill>
                  <a:prstClr val="black"/>
                </a:solidFill>
              </a:rPr>
              <a:t>】</a:t>
            </a:r>
            <a:r>
              <a:rPr lang="ja-JP" altLang="en-US" sz="1400" dirty="0">
                <a:solidFill>
                  <a:prstClr val="black"/>
                </a:solidFill>
              </a:rPr>
              <a:t>　</a:t>
            </a:r>
            <a:r>
              <a:rPr lang="ja-JP" altLang="en-US" sz="1400" dirty="0" smtClean="0">
                <a:solidFill>
                  <a:prstClr val="black"/>
                </a:solidFill>
              </a:rPr>
              <a:t>契約期間は平成</a:t>
            </a:r>
            <a:r>
              <a:rPr lang="en-US" altLang="ja-JP" sz="1400" dirty="0" smtClean="0">
                <a:solidFill>
                  <a:prstClr val="black"/>
                </a:solidFill>
              </a:rPr>
              <a:t>29</a:t>
            </a:r>
            <a:r>
              <a:rPr lang="ja-JP" altLang="en-US" sz="1400" dirty="0" smtClean="0">
                <a:solidFill>
                  <a:prstClr val="black"/>
                </a:solidFill>
              </a:rPr>
              <a:t>年</a:t>
            </a:r>
            <a:r>
              <a:rPr lang="en-US" altLang="ja-JP" sz="1400" dirty="0" smtClean="0">
                <a:solidFill>
                  <a:prstClr val="black"/>
                </a:solidFill>
              </a:rPr>
              <a:t>9</a:t>
            </a:r>
            <a:r>
              <a:rPr lang="ja-JP" altLang="en-US" sz="1400" dirty="0" smtClean="0">
                <a:solidFill>
                  <a:prstClr val="black"/>
                </a:solidFill>
              </a:rPr>
              <a:t>月</a:t>
            </a:r>
            <a:r>
              <a:rPr lang="en-US" altLang="ja-JP" sz="1400" dirty="0" smtClean="0">
                <a:solidFill>
                  <a:prstClr val="black"/>
                </a:solidFill>
              </a:rPr>
              <a:t>1</a:t>
            </a:r>
            <a:r>
              <a:rPr lang="ja-JP" altLang="en-US" sz="1400" dirty="0" smtClean="0">
                <a:solidFill>
                  <a:prstClr val="black"/>
                </a:solidFill>
              </a:rPr>
              <a:t>日～平成</a:t>
            </a:r>
            <a:r>
              <a:rPr lang="en-US" altLang="ja-JP" sz="1400" dirty="0" smtClean="0">
                <a:solidFill>
                  <a:prstClr val="black"/>
                </a:solidFill>
              </a:rPr>
              <a:t>30</a:t>
            </a:r>
            <a:r>
              <a:rPr lang="ja-JP" altLang="en-US" sz="1400" dirty="0" smtClean="0">
                <a:solidFill>
                  <a:prstClr val="black"/>
                </a:solidFill>
              </a:rPr>
              <a:t>年</a:t>
            </a:r>
            <a:r>
              <a:rPr lang="en-US" altLang="ja-JP" sz="1400" dirty="0" smtClean="0">
                <a:solidFill>
                  <a:prstClr val="black"/>
                </a:solidFill>
              </a:rPr>
              <a:t>8</a:t>
            </a:r>
            <a:r>
              <a:rPr lang="ja-JP" altLang="en-US" sz="1400" dirty="0" smtClean="0">
                <a:solidFill>
                  <a:prstClr val="black"/>
                </a:solidFill>
              </a:rPr>
              <a:t>月</a:t>
            </a:r>
            <a:r>
              <a:rPr lang="en-US" altLang="ja-JP" sz="1400" dirty="0" smtClean="0">
                <a:solidFill>
                  <a:prstClr val="black"/>
                </a:solidFill>
              </a:rPr>
              <a:t>31</a:t>
            </a:r>
            <a:r>
              <a:rPr lang="ja-JP" altLang="en-US" sz="1400" dirty="0" smtClean="0">
                <a:solidFill>
                  <a:prstClr val="black"/>
                </a:solidFill>
              </a:rPr>
              <a:t>日まで（初年度</a:t>
            </a:r>
            <a:r>
              <a:rPr lang="en-US" altLang="ja-JP" sz="1400" dirty="0" smtClean="0">
                <a:solidFill>
                  <a:prstClr val="black"/>
                </a:solidFill>
              </a:rPr>
              <a:t>1</a:t>
            </a:r>
            <a:r>
              <a:rPr lang="ja-JP" altLang="en-US" sz="1400" dirty="0" smtClean="0">
                <a:solidFill>
                  <a:prstClr val="black"/>
                </a:solidFill>
              </a:rPr>
              <a:t>年間）で、中途解約はできません。</a:t>
            </a:r>
            <a:r>
              <a:rPr lang="ja-JP" altLang="en-US" sz="1400" u="sng" dirty="0" smtClean="0">
                <a:solidFill>
                  <a:prstClr val="black"/>
                </a:solidFill>
              </a:rPr>
              <a:t>解約した場合は残りの賃料をキャンセル料として払う必要があります。</a:t>
            </a:r>
            <a:endParaRPr lang="en-US" altLang="ja-JP" sz="1400" u="sng" dirty="0" smtClean="0">
              <a:solidFill>
                <a:prstClr val="black"/>
              </a:solidFill>
            </a:endParaRPr>
          </a:p>
          <a:p>
            <a:endParaRPr lang="en-US" altLang="ja-JP" sz="1400" b="1" dirty="0" smtClean="0">
              <a:solidFill>
                <a:prstClr val="black"/>
              </a:solidFill>
            </a:endParaRPr>
          </a:p>
          <a:p>
            <a:endParaRPr lang="en-US" altLang="ja-JP" sz="1400" b="1" dirty="0">
              <a:solidFill>
                <a:prstClr val="black"/>
              </a:solidFill>
            </a:endParaRPr>
          </a:p>
          <a:p>
            <a:endParaRPr lang="en-US" altLang="ja-JP" sz="1400" b="1" dirty="0" smtClean="0">
              <a:solidFill>
                <a:prstClr val="black"/>
              </a:solidFill>
            </a:endParaRPr>
          </a:p>
          <a:p>
            <a:endParaRPr lang="en-US" altLang="ja-JP" sz="1400" b="1" dirty="0">
              <a:solidFill>
                <a:prstClr val="black"/>
              </a:solidFill>
            </a:endParaRPr>
          </a:p>
          <a:p>
            <a:endParaRPr lang="en-US" altLang="ja-JP" sz="1400" b="1" dirty="0" smtClean="0">
              <a:solidFill>
                <a:prstClr val="black"/>
              </a:solidFill>
            </a:endParaRPr>
          </a:p>
          <a:p>
            <a:endParaRPr lang="en-US" altLang="ja-JP" sz="1400" b="1" dirty="0">
              <a:solidFill>
                <a:prstClr val="black"/>
              </a:solidFill>
            </a:endParaRPr>
          </a:p>
          <a:p>
            <a:endParaRPr lang="en-US" altLang="ja-JP" sz="1400" b="1" dirty="0" smtClean="0">
              <a:solidFill>
                <a:prstClr val="black"/>
              </a:solidFill>
            </a:endParaRPr>
          </a:p>
          <a:p>
            <a:endParaRPr lang="en-US" altLang="ja-JP" sz="1400" b="1" dirty="0">
              <a:solidFill>
                <a:prstClr val="black"/>
              </a:solidFill>
            </a:endParaRPr>
          </a:p>
          <a:p>
            <a:endParaRPr lang="en-US" altLang="ja-JP" sz="1400" b="1" dirty="0" smtClean="0">
              <a:solidFill>
                <a:prstClr val="black"/>
              </a:solidFill>
            </a:endParaRPr>
          </a:p>
          <a:p>
            <a:endParaRPr lang="en-US" altLang="ja-JP" sz="1400" b="1" dirty="0">
              <a:solidFill>
                <a:prstClr val="black"/>
              </a:solidFill>
            </a:endParaRPr>
          </a:p>
        </p:txBody>
      </p:sp>
      <p:graphicFrame>
        <p:nvGraphicFramePr>
          <p:cNvPr id="2" name="表 1"/>
          <p:cNvGraphicFramePr>
            <a:graphicFrameLocks noGrp="1"/>
          </p:cNvGraphicFramePr>
          <p:nvPr>
            <p:extLst>
              <p:ext uri="{D42A27DB-BD31-4B8C-83A1-F6EECF244321}">
                <p14:modId xmlns:p14="http://schemas.microsoft.com/office/powerpoint/2010/main" val="486275086"/>
              </p:ext>
            </p:extLst>
          </p:nvPr>
        </p:nvGraphicFramePr>
        <p:xfrm>
          <a:off x="411172" y="1988577"/>
          <a:ext cx="8028734" cy="1444826"/>
        </p:xfrm>
        <a:graphic>
          <a:graphicData uri="http://schemas.openxmlformats.org/drawingml/2006/table">
            <a:tbl>
              <a:tblPr firstRow="1" bandRow="1">
                <a:tableStyleId>{5C22544A-7EE6-4342-B048-85BDC9FD1C3A}</a:tableStyleId>
              </a:tblPr>
              <a:tblGrid>
                <a:gridCol w="1121593"/>
                <a:gridCol w="4389755"/>
                <a:gridCol w="2517386"/>
              </a:tblGrid>
              <a:tr h="342785">
                <a:tc>
                  <a:txBody>
                    <a:bodyPr/>
                    <a:lstStyle/>
                    <a:p>
                      <a:endParaRPr kumimoji="1" lang="ja-JP" altLang="en-US" dirty="0"/>
                    </a:p>
                  </a:txBody>
                  <a:tcPr/>
                </a:tc>
                <a:tc>
                  <a:txBody>
                    <a:bodyPr/>
                    <a:lstStyle/>
                    <a:p>
                      <a:r>
                        <a:rPr kumimoji="1" lang="ja-JP" altLang="en-US" sz="1400" dirty="0" smtClean="0"/>
                        <a:t>保証金及び平成</a:t>
                      </a:r>
                      <a:r>
                        <a:rPr kumimoji="1" lang="en-US" altLang="ja-JP" sz="1400" dirty="0" smtClean="0"/>
                        <a:t>29</a:t>
                      </a:r>
                      <a:r>
                        <a:rPr kumimoji="1" lang="ja-JP" altLang="en-US" sz="1400" dirty="0" smtClean="0"/>
                        <a:t>年</a:t>
                      </a:r>
                      <a:r>
                        <a:rPr kumimoji="1" lang="en-US" altLang="ja-JP" sz="1400" dirty="0" smtClean="0"/>
                        <a:t>9</a:t>
                      </a:r>
                      <a:r>
                        <a:rPr kumimoji="1" lang="ja-JP" altLang="en-US" sz="1400" dirty="0" smtClean="0"/>
                        <a:t>月分賃料　（</a:t>
                      </a:r>
                      <a:r>
                        <a:rPr kumimoji="1" lang="en-US" altLang="ja-JP" sz="1400" dirty="0" smtClean="0"/>
                        <a:t>1</a:t>
                      </a:r>
                      <a:r>
                        <a:rPr kumimoji="1" lang="ja-JP" altLang="en-US" sz="1400" dirty="0" smtClean="0"/>
                        <a:t>回目）</a:t>
                      </a:r>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10</a:t>
                      </a:r>
                      <a:r>
                        <a:rPr kumimoji="1" lang="ja-JP" altLang="en-US" sz="1400" dirty="0" smtClean="0"/>
                        <a:t>月分賃料（</a:t>
                      </a:r>
                      <a:r>
                        <a:rPr kumimoji="1" lang="en-US" altLang="ja-JP" sz="1400" dirty="0" smtClean="0"/>
                        <a:t>2</a:t>
                      </a:r>
                      <a:r>
                        <a:rPr kumimoji="1" lang="ja-JP" altLang="en-US" sz="1400" dirty="0" smtClean="0"/>
                        <a:t>回目）</a:t>
                      </a:r>
                      <a:endParaRPr kumimoji="1" lang="ja-JP" altLang="en-US" sz="1400" dirty="0"/>
                    </a:p>
                  </a:txBody>
                  <a:tcPr/>
                </a:tc>
              </a:tr>
              <a:tr h="685570">
                <a:tc>
                  <a:txBody>
                    <a:bodyPr/>
                    <a:lstStyle/>
                    <a:p>
                      <a:r>
                        <a:rPr kumimoji="1" lang="ja-JP" altLang="en-US" sz="1400" dirty="0" smtClean="0"/>
                        <a:t>支払額</a:t>
                      </a:r>
                      <a:endParaRPr kumimoji="1" lang="en-US" altLang="ja-JP" sz="1400" dirty="0" smtClean="0"/>
                    </a:p>
                  </a:txBody>
                  <a:tcPr/>
                </a:tc>
                <a:tc>
                  <a:txBody>
                    <a:bodyPr/>
                    <a:lstStyle/>
                    <a:p>
                      <a:r>
                        <a:rPr kumimoji="1" lang="ja-JP" altLang="en-US" sz="1400" dirty="0" smtClean="0"/>
                        <a:t>①国際学生宿舎（調布）　</a:t>
                      </a:r>
                      <a:r>
                        <a:rPr kumimoji="1" lang="en-US" altLang="ja-JP" sz="1400" dirty="0" smtClean="0"/>
                        <a:t>101,0</a:t>
                      </a:r>
                      <a:r>
                        <a:rPr kumimoji="1" lang="en-US" altLang="ja-JP" sz="1400" b="1" dirty="0" smtClean="0"/>
                        <a:t>00</a:t>
                      </a:r>
                      <a:r>
                        <a:rPr kumimoji="1" lang="ja-JP" altLang="en-US" sz="1400" dirty="0" smtClean="0"/>
                        <a:t>円</a:t>
                      </a:r>
                      <a:endParaRPr kumimoji="1" lang="en-US" altLang="ja-JP" sz="1400" dirty="0" smtClean="0"/>
                    </a:p>
                    <a:p>
                      <a:r>
                        <a:rPr kumimoji="1" lang="ja-JP" altLang="en-US" sz="1400" dirty="0" smtClean="0"/>
                        <a:t>（保証金　</a:t>
                      </a:r>
                      <a:r>
                        <a:rPr kumimoji="1" lang="en-US" altLang="ja-JP" sz="1400" dirty="0" smtClean="0"/>
                        <a:t>30,000</a:t>
                      </a:r>
                      <a:r>
                        <a:rPr kumimoji="1" lang="ja-JP" altLang="en-US" sz="1400" dirty="0" smtClean="0"/>
                        <a:t>円＋賃料</a:t>
                      </a:r>
                      <a:r>
                        <a:rPr kumimoji="1" lang="en-US" altLang="ja-JP" sz="1400" dirty="0" smtClean="0"/>
                        <a:t>66,000</a:t>
                      </a:r>
                      <a:r>
                        <a:rPr kumimoji="1" lang="ja-JP" altLang="en-US" sz="1400" dirty="0" smtClean="0"/>
                        <a:t>円＋海外送金手数料　約</a:t>
                      </a:r>
                      <a:r>
                        <a:rPr kumimoji="1" lang="en-US" altLang="ja-JP" sz="1400" dirty="0" smtClean="0"/>
                        <a:t>5,000</a:t>
                      </a:r>
                      <a:r>
                        <a:rPr kumimoji="1" lang="ja-JP" altLang="en-US" sz="1400" dirty="0" smtClean="0"/>
                        <a:t>円）</a:t>
                      </a:r>
                      <a:endParaRPr kumimoji="1" lang="en-US" altLang="ja-JP" sz="1400" dirty="0" smtClean="0"/>
                    </a:p>
                  </a:txBody>
                  <a:tcPr/>
                </a:tc>
                <a:tc>
                  <a:txBody>
                    <a:bodyPr/>
                    <a:lstStyle/>
                    <a:p>
                      <a:r>
                        <a:rPr kumimoji="1" lang="ja-JP" altLang="en-US" sz="1400" dirty="0" smtClean="0"/>
                        <a:t>・賃料（平成</a:t>
                      </a:r>
                      <a:r>
                        <a:rPr kumimoji="1" lang="en-US" altLang="ja-JP" sz="1400" dirty="0" smtClean="0"/>
                        <a:t>29</a:t>
                      </a:r>
                      <a:r>
                        <a:rPr kumimoji="1" lang="ja-JP" altLang="en-US" sz="1400" dirty="0" smtClean="0"/>
                        <a:t>年</a:t>
                      </a:r>
                      <a:r>
                        <a:rPr kumimoji="1" lang="en-US" altLang="ja-JP" sz="1400" dirty="0" smtClean="0"/>
                        <a:t>10</a:t>
                      </a:r>
                      <a:r>
                        <a:rPr kumimoji="1" lang="ja-JP" altLang="en-US" sz="1400" dirty="0" smtClean="0"/>
                        <a:t>月分）</a:t>
                      </a:r>
                      <a:endParaRPr kumimoji="1" lang="en-US" altLang="ja-JP" sz="1400" dirty="0" smtClean="0"/>
                    </a:p>
                    <a:p>
                      <a:r>
                        <a:rPr kumimoji="1" lang="ja-JP" altLang="en-US" sz="1400" dirty="0" smtClean="0"/>
                        <a:t>　</a:t>
                      </a:r>
                      <a:r>
                        <a:rPr kumimoji="1" lang="en-US" altLang="ja-JP" sz="1400" b="1" dirty="0" smtClean="0"/>
                        <a:t>66,000</a:t>
                      </a:r>
                      <a:r>
                        <a:rPr kumimoji="1" lang="ja-JP" altLang="en-US" sz="1400" dirty="0" smtClean="0"/>
                        <a:t>円</a:t>
                      </a:r>
                      <a:endParaRPr kumimoji="1" lang="en-US" altLang="ja-JP" sz="1400" dirty="0" smtClean="0"/>
                    </a:p>
                  </a:txBody>
                  <a:tcPr/>
                </a:tc>
              </a:tr>
              <a:tr h="347546">
                <a:tc>
                  <a:txBody>
                    <a:bodyPr/>
                    <a:lstStyle/>
                    <a:p>
                      <a:r>
                        <a:rPr kumimoji="1" lang="ja-JP" altLang="en-US" sz="1400" dirty="0" smtClean="0"/>
                        <a:t>支払〆切</a:t>
                      </a:r>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8</a:t>
                      </a:r>
                      <a:r>
                        <a:rPr kumimoji="1" lang="ja-JP" altLang="en-US" sz="1400" b="0" dirty="0" smtClean="0"/>
                        <a:t>月</a:t>
                      </a:r>
                      <a:r>
                        <a:rPr kumimoji="1" lang="en-US" altLang="ja-JP" sz="1400" b="0" dirty="0" smtClean="0"/>
                        <a:t>31</a:t>
                      </a:r>
                      <a:r>
                        <a:rPr kumimoji="1" lang="ja-JP" altLang="en-US" sz="1400" b="0" dirty="0" smtClean="0"/>
                        <a:t>日</a:t>
                      </a: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平成</a:t>
                      </a:r>
                      <a:r>
                        <a:rPr kumimoji="1" lang="en-US" altLang="ja-JP" sz="1400" dirty="0" smtClean="0"/>
                        <a:t>29</a:t>
                      </a:r>
                      <a:r>
                        <a:rPr kumimoji="1" lang="ja-JP" altLang="en-US" sz="1400" dirty="0" smtClean="0"/>
                        <a:t>年</a:t>
                      </a:r>
                      <a:r>
                        <a:rPr kumimoji="1" lang="en-US" altLang="ja-JP" sz="1400" b="0" dirty="0" smtClean="0"/>
                        <a:t>9</a:t>
                      </a:r>
                      <a:r>
                        <a:rPr kumimoji="1" lang="ja-JP" altLang="en-US" sz="1400" b="0" dirty="0" smtClean="0"/>
                        <a:t>月</a:t>
                      </a:r>
                      <a:r>
                        <a:rPr kumimoji="1" lang="en-US" altLang="ja-JP" sz="1400" b="0" dirty="0" smtClean="0"/>
                        <a:t>30</a:t>
                      </a:r>
                      <a:r>
                        <a:rPr kumimoji="1" lang="ja-JP" altLang="en-US" sz="1400" b="0" dirty="0" smtClean="0"/>
                        <a:t>日</a:t>
                      </a:r>
                    </a:p>
                  </a:txBody>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64047256"/>
              </p:ext>
            </p:extLst>
          </p:nvPr>
        </p:nvGraphicFramePr>
        <p:xfrm>
          <a:off x="467544" y="4988772"/>
          <a:ext cx="8136904" cy="1661160"/>
        </p:xfrm>
        <a:graphic>
          <a:graphicData uri="http://schemas.openxmlformats.org/drawingml/2006/table">
            <a:tbl>
              <a:tblPr firstRow="1" bandRow="1">
                <a:tableStyleId>{5C22544A-7EE6-4342-B048-85BDC9FD1C3A}</a:tableStyleId>
              </a:tblPr>
              <a:tblGrid>
                <a:gridCol w="1080705"/>
                <a:gridCol w="4391903"/>
                <a:gridCol w="2664296"/>
              </a:tblGrid>
              <a:tr h="248946">
                <a:tc>
                  <a:txBody>
                    <a:bodyPr/>
                    <a:lstStyle/>
                    <a:p>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9</a:t>
                      </a:r>
                      <a:r>
                        <a:rPr kumimoji="1" lang="ja-JP" altLang="en-US" sz="1400" dirty="0" smtClean="0"/>
                        <a:t>月分賃料　（</a:t>
                      </a:r>
                      <a:r>
                        <a:rPr kumimoji="1" lang="en-US" altLang="ja-JP" sz="1400" dirty="0" smtClean="0"/>
                        <a:t>1</a:t>
                      </a:r>
                      <a:r>
                        <a:rPr kumimoji="1" lang="ja-JP" altLang="en-US" sz="1400" dirty="0" smtClean="0"/>
                        <a:t>回目）</a:t>
                      </a:r>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10</a:t>
                      </a:r>
                      <a:r>
                        <a:rPr kumimoji="1" lang="ja-JP" altLang="en-US" sz="1400" dirty="0" smtClean="0"/>
                        <a:t>月分賃料　（</a:t>
                      </a:r>
                      <a:r>
                        <a:rPr kumimoji="1" lang="en-US" altLang="ja-JP" sz="1400" dirty="0" smtClean="0"/>
                        <a:t>2</a:t>
                      </a:r>
                      <a:r>
                        <a:rPr kumimoji="1" lang="ja-JP" altLang="en-US" sz="1400" dirty="0" smtClean="0"/>
                        <a:t>回目）</a:t>
                      </a:r>
                      <a:endParaRPr kumimoji="1" lang="ja-JP" altLang="en-US" sz="1400" dirty="0"/>
                    </a:p>
                  </a:txBody>
                  <a:tcPr/>
                </a:tc>
              </a:tr>
              <a:tr h="555229">
                <a:tc>
                  <a:txBody>
                    <a:bodyPr/>
                    <a:lstStyle/>
                    <a:p>
                      <a:r>
                        <a:rPr kumimoji="1" lang="ja-JP" altLang="en-US" sz="1400" dirty="0" smtClean="0"/>
                        <a:t>送金額</a:t>
                      </a:r>
                      <a:endParaRPr kumimoji="1" lang="en-US" altLang="ja-JP" sz="1400" dirty="0" smtClean="0"/>
                    </a:p>
                  </a:txBody>
                  <a:tcPr/>
                </a:tc>
                <a:tc>
                  <a:txBody>
                    <a:bodyPr/>
                    <a:lstStyle/>
                    <a:p>
                      <a:r>
                        <a:rPr kumimoji="1" lang="ja-JP" altLang="en-US" sz="1400" dirty="0" smtClean="0"/>
                        <a:t>②南大沢・③日野キャンパス用紹介住宅　</a:t>
                      </a:r>
                      <a:r>
                        <a:rPr kumimoji="1" lang="en-US" altLang="ja-JP" sz="1400" b="1" dirty="0" smtClean="0"/>
                        <a:t>65,500</a:t>
                      </a:r>
                      <a:r>
                        <a:rPr kumimoji="1" lang="ja-JP" altLang="en-US" sz="1400" dirty="0" smtClean="0"/>
                        <a:t>円</a:t>
                      </a:r>
                      <a:endParaRPr kumimoji="1" lang="en-US" altLang="ja-JP" sz="1400" dirty="0" smtClean="0"/>
                    </a:p>
                    <a:p>
                      <a:r>
                        <a:rPr kumimoji="1" lang="ja-JP" altLang="en-US" sz="1400" dirty="0" smtClean="0"/>
                        <a:t>（賃料</a:t>
                      </a:r>
                      <a:r>
                        <a:rPr kumimoji="1" lang="en-US" altLang="ja-JP" sz="1400" dirty="0" smtClean="0"/>
                        <a:t>60,000</a:t>
                      </a:r>
                      <a:r>
                        <a:rPr kumimoji="1" lang="ja-JP" altLang="en-US" sz="1400" dirty="0" smtClean="0"/>
                        <a:t>円＋海外送金手数料</a:t>
                      </a:r>
                      <a:r>
                        <a:rPr kumimoji="1" lang="en-US" altLang="ja-JP" sz="1400" dirty="0" smtClean="0"/>
                        <a:t>5,500</a:t>
                      </a:r>
                      <a:r>
                        <a:rPr kumimoji="1" lang="ja-JP" altLang="en-US" sz="1400" dirty="0" smtClean="0"/>
                        <a:t>円）</a:t>
                      </a:r>
                      <a:endParaRPr kumimoji="1" lang="en-US" altLang="ja-JP" sz="300" dirty="0" smtClean="0"/>
                    </a:p>
                    <a:p>
                      <a:endParaRPr kumimoji="1" lang="en-US" altLang="ja-JP" sz="700" dirty="0" smtClean="0"/>
                    </a:p>
                    <a:p>
                      <a:r>
                        <a:rPr kumimoji="1" lang="ja-JP" altLang="en-US" sz="1400" dirty="0" smtClean="0"/>
                        <a:t>④荒川キャンパス用紹介住宅　</a:t>
                      </a:r>
                      <a:r>
                        <a:rPr kumimoji="1" lang="en-US" altLang="ja-JP" sz="1400" b="1" dirty="0" smtClean="0"/>
                        <a:t>90,500</a:t>
                      </a:r>
                      <a:r>
                        <a:rPr kumimoji="1" lang="ja-JP" altLang="en-US" sz="1400" dirty="0" smtClean="0"/>
                        <a:t>円</a:t>
                      </a:r>
                      <a:endParaRPr kumimoji="1" lang="en-US" altLang="ja-JP" sz="1400" dirty="0" smtClean="0"/>
                    </a:p>
                    <a:p>
                      <a:r>
                        <a:rPr kumimoji="1" lang="ja-JP" altLang="en-US" sz="1400" dirty="0" smtClean="0"/>
                        <a:t>（賃料</a:t>
                      </a:r>
                      <a:r>
                        <a:rPr kumimoji="1" lang="en-US" altLang="ja-JP" sz="1400" dirty="0" smtClean="0"/>
                        <a:t>85,000</a:t>
                      </a:r>
                      <a:r>
                        <a:rPr kumimoji="1" lang="ja-JP" altLang="en-US" sz="1400" dirty="0" smtClean="0"/>
                        <a:t>円＋海外送金手数料</a:t>
                      </a:r>
                      <a:r>
                        <a:rPr kumimoji="1" lang="en-US" altLang="ja-JP" sz="1400" dirty="0" smtClean="0"/>
                        <a:t>5,500</a:t>
                      </a:r>
                      <a:r>
                        <a:rPr kumimoji="1" lang="ja-JP" altLang="en-US" sz="1400" dirty="0" smtClean="0"/>
                        <a:t>円）</a:t>
                      </a:r>
                      <a:endParaRPr kumimoji="1" lang="ja-JP" altLang="en-US" sz="1400" dirty="0"/>
                    </a:p>
                  </a:txBody>
                  <a:tcPr/>
                </a:tc>
                <a:tc>
                  <a:txBody>
                    <a:bodyPr/>
                    <a:lstStyle/>
                    <a:p>
                      <a:r>
                        <a:rPr kumimoji="1" lang="ja-JP" altLang="en-US" sz="1400" dirty="0" smtClean="0"/>
                        <a:t>②南大沢・③日野キャンパス用紹介住宅　　　</a:t>
                      </a:r>
                      <a:r>
                        <a:rPr kumimoji="1" lang="en-US" altLang="ja-JP" sz="1400" b="1" dirty="0" smtClean="0"/>
                        <a:t>60,000</a:t>
                      </a:r>
                      <a:r>
                        <a:rPr kumimoji="1" lang="ja-JP" altLang="en-US" sz="1400" dirty="0" smtClean="0"/>
                        <a:t>円</a:t>
                      </a:r>
                      <a:endParaRPr kumimoji="1" lang="en-US" altLang="ja-JP" sz="1400" dirty="0" smtClean="0"/>
                    </a:p>
                    <a:p>
                      <a:endParaRPr kumimoji="1" lang="en-US" altLang="ja-JP" sz="500" dirty="0" smtClean="0"/>
                    </a:p>
                    <a:p>
                      <a:r>
                        <a:rPr kumimoji="1" lang="ja-JP" altLang="en-US" sz="1400" dirty="0" smtClean="0"/>
                        <a:t>④荒川キャンパス用紹介住宅</a:t>
                      </a:r>
                      <a:endParaRPr kumimoji="1" lang="en-US" altLang="ja-JP" sz="1400" dirty="0" smtClean="0"/>
                    </a:p>
                    <a:p>
                      <a:r>
                        <a:rPr kumimoji="1" lang="ja-JP" altLang="en-US" sz="1400" dirty="0" smtClean="0"/>
                        <a:t>　　</a:t>
                      </a:r>
                      <a:r>
                        <a:rPr kumimoji="1" lang="en-US" altLang="ja-JP" sz="1400" b="1" dirty="0" smtClean="0"/>
                        <a:t>85,000</a:t>
                      </a:r>
                      <a:r>
                        <a:rPr kumimoji="1" lang="ja-JP" altLang="en-US" sz="1400" dirty="0" smtClean="0"/>
                        <a:t>円</a:t>
                      </a:r>
                      <a:endParaRPr kumimoji="1" lang="ja-JP" altLang="en-US" sz="1400" dirty="0"/>
                    </a:p>
                  </a:txBody>
                  <a:tcPr/>
                </a:tc>
              </a:tr>
              <a:tr h="295410">
                <a:tc>
                  <a:txBody>
                    <a:bodyPr/>
                    <a:lstStyle/>
                    <a:p>
                      <a:r>
                        <a:rPr kumimoji="1" lang="ja-JP" altLang="en-US" sz="1400" dirty="0" smtClean="0"/>
                        <a:t>支払〆切</a:t>
                      </a:r>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8</a:t>
                      </a:r>
                      <a:r>
                        <a:rPr kumimoji="1" lang="ja-JP" altLang="en-US" sz="1400" dirty="0" smtClean="0"/>
                        <a:t>月</a:t>
                      </a:r>
                      <a:r>
                        <a:rPr kumimoji="1" lang="en-US" altLang="ja-JP" sz="1400" dirty="0" smtClean="0"/>
                        <a:t>25</a:t>
                      </a:r>
                      <a:r>
                        <a:rPr kumimoji="1" lang="ja-JP" altLang="en-US" sz="1400" dirty="0" smtClean="0"/>
                        <a:t>日</a:t>
                      </a:r>
                      <a:endParaRPr kumimoji="1" lang="ja-JP" altLang="en-US" sz="1400" dirty="0"/>
                    </a:p>
                  </a:txBody>
                  <a:tcPr/>
                </a:tc>
                <a:tc>
                  <a:txBody>
                    <a:bodyPr/>
                    <a:lstStyle/>
                    <a:p>
                      <a:r>
                        <a:rPr kumimoji="1" lang="ja-JP" altLang="en-US" sz="1400" dirty="0" smtClean="0"/>
                        <a:t>平成</a:t>
                      </a:r>
                      <a:r>
                        <a:rPr kumimoji="1" lang="en-US" altLang="ja-JP" sz="1400" dirty="0" smtClean="0"/>
                        <a:t>29</a:t>
                      </a:r>
                      <a:r>
                        <a:rPr kumimoji="1" lang="ja-JP" altLang="en-US" sz="1400" dirty="0" smtClean="0"/>
                        <a:t>年</a:t>
                      </a:r>
                      <a:r>
                        <a:rPr kumimoji="1" lang="en-US" altLang="ja-JP" sz="1400" dirty="0" smtClean="0"/>
                        <a:t>9</a:t>
                      </a:r>
                      <a:r>
                        <a:rPr kumimoji="1" lang="ja-JP" altLang="en-US" sz="1400" dirty="0" smtClean="0"/>
                        <a:t>月</a:t>
                      </a:r>
                      <a:r>
                        <a:rPr kumimoji="1" lang="en-US" altLang="ja-JP" sz="1400" dirty="0" smtClean="0"/>
                        <a:t>30</a:t>
                      </a:r>
                      <a:r>
                        <a:rPr kumimoji="1" lang="ja-JP" altLang="en-US" sz="1400" dirty="0" smtClean="0"/>
                        <a:t>日</a:t>
                      </a:r>
                      <a:endParaRPr kumimoji="1" lang="ja-JP" altLang="en-US" sz="1400" dirty="0"/>
                    </a:p>
                  </a:txBody>
                  <a:tcPr/>
                </a:tc>
              </a:tr>
            </a:tbl>
          </a:graphicData>
        </a:graphic>
      </p:graphicFrame>
      <p:sp>
        <p:nvSpPr>
          <p:cNvPr id="7" name="テキスト ボックス 6"/>
          <p:cNvSpPr txBox="1"/>
          <p:nvPr/>
        </p:nvSpPr>
        <p:spPr>
          <a:xfrm>
            <a:off x="8028384" y="108499"/>
            <a:ext cx="941931" cy="276999"/>
          </a:xfrm>
          <a:prstGeom prst="rect">
            <a:avLst/>
          </a:prstGeom>
          <a:noFill/>
        </p:spPr>
        <p:txBody>
          <a:bodyPr wrap="square" rtlCol="0">
            <a:spAutoFit/>
          </a:bodyPr>
          <a:lstStyle/>
          <a:p>
            <a:r>
              <a:rPr lang="ja-JP" altLang="en-US" sz="1200" b="1" dirty="0" smtClean="0"/>
              <a:t>別紙　</a:t>
            </a:r>
            <a:r>
              <a:rPr lang="en-US" altLang="ja-JP" sz="1200" b="1" dirty="0" smtClean="0"/>
              <a:t> </a:t>
            </a:r>
            <a:r>
              <a:rPr lang="en-US" altLang="ja-JP" sz="1200" b="1" dirty="0" smtClean="0"/>
              <a:t>5-2</a:t>
            </a:r>
            <a:endParaRPr lang="ja-JP" altLang="en-US" sz="1200" b="1" dirty="0"/>
          </a:p>
        </p:txBody>
      </p:sp>
    </p:spTree>
    <p:extLst>
      <p:ext uri="{BB962C8B-B14F-4D97-AF65-F5344CB8AC3E}">
        <p14:creationId xmlns:p14="http://schemas.microsoft.com/office/powerpoint/2010/main" val="9020426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94870" y="260648"/>
            <a:ext cx="8460432" cy="5509200"/>
          </a:xfrm>
          <a:prstGeom prst="rect">
            <a:avLst/>
          </a:prstGeom>
          <a:noFill/>
        </p:spPr>
        <p:txBody>
          <a:bodyPr wrap="square" rtlCol="0">
            <a:spAutoFit/>
          </a:bodyPr>
          <a:lstStyle/>
          <a:p>
            <a:pPr>
              <a:lnSpc>
                <a:spcPct val="150000"/>
              </a:lnSpc>
            </a:pPr>
            <a:endParaRPr lang="en-US" altLang="ja-JP" sz="1600" b="1" dirty="0" smtClean="0">
              <a:solidFill>
                <a:prstClr val="black"/>
              </a:solidFill>
            </a:endParaRPr>
          </a:p>
          <a:p>
            <a:pPr>
              <a:lnSpc>
                <a:spcPct val="150000"/>
              </a:lnSpc>
            </a:pPr>
            <a:r>
              <a:rPr lang="ja-JP" altLang="en-US" sz="1600" b="1" dirty="0" smtClean="0">
                <a:solidFill>
                  <a:prstClr val="black"/>
                </a:solidFill>
              </a:rPr>
              <a:t>国際学生宿舎／紹介住宅　利用について</a:t>
            </a:r>
            <a:endParaRPr lang="en-US" altLang="ja-JP" sz="1600" b="1" dirty="0" smtClean="0">
              <a:solidFill>
                <a:prstClr val="black"/>
              </a:solidFill>
            </a:endParaRPr>
          </a:p>
          <a:p>
            <a:pPr>
              <a:lnSpc>
                <a:spcPct val="150000"/>
              </a:lnSpc>
            </a:pPr>
            <a:endParaRPr lang="en-US" altLang="ja-JP" sz="1600" dirty="0" smtClean="0">
              <a:solidFill>
                <a:prstClr val="black"/>
              </a:solidFill>
            </a:endParaRPr>
          </a:p>
          <a:p>
            <a:pPr>
              <a:lnSpc>
                <a:spcPct val="150000"/>
              </a:lnSpc>
            </a:pPr>
            <a:r>
              <a:rPr lang="en-US" altLang="ja-JP" sz="1600" b="1" dirty="0" smtClean="0">
                <a:solidFill>
                  <a:prstClr val="black"/>
                </a:solidFill>
              </a:rPr>
              <a:t>【</a:t>
            </a:r>
            <a:r>
              <a:rPr lang="ja-JP" altLang="en-US" sz="1600" b="1" dirty="0" smtClean="0">
                <a:solidFill>
                  <a:prstClr val="black"/>
                </a:solidFill>
              </a:rPr>
              <a:t>留意事項</a:t>
            </a:r>
            <a:r>
              <a:rPr lang="en-US" altLang="ja-JP" sz="1600" b="1" dirty="0" smtClean="0">
                <a:solidFill>
                  <a:prstClr val="black"/>
                </a:solidFill>
              </a:rPr>
              <a:t>】</a:t>
            </a:r>
            <a:endParaRPr lang="en-US" altLang="ja-JP" sz="1600" b="1" dirty="0">
              <a:solidFill>
                <a:prstClr val="black"/>
              </a:solidFill>
            </a:endParaRPr>
          </a:p>
          <a:p>
            <a:pPr>
              <a:lnSpc>
                <a:spcPct val="150000"/>
              </a:lnSpc>
            </a:pPr>
            <a:r>
              <a:rPr lang="ja-JP" altLang="en-US" sz="1600" dirty="0" smtClean="0">
                <a:solidFill>
                  <a:prstClr val="black"/>
                </a:solidFill>
              </a:rPr>
              <a:t>・入居人数は契約者</a:t>
            </a:r>
            <a:r>
              <a:rPr lang="en-US" altLang="ja-JP" sz="1600" dirty="0" smtClean="0">
                <a:solidFill>
                  <a:prstClr val="black"/>
                </a:solidFill>
              </a:rPr>
              <a:t>1</a:t>
            </a:r>
            <a:r>
              <a:rPr lang="ja-JP" altLang="en-US" sz="1600" dirty="0" smtClean="0">
                <a:solidFill>
                  <a:prstClr val="black"/>
                </a:solidFill>
              </a:rPr>
              <a:t>名と</a:t>
            </a:r>
            <a:r>
              <a:rPr lang="ja-JP" altLang="en-US" sz="1600" dirty="0">
                <a:solidFill>
                  <a:prstClr val="black"/>
                </a:solidFill>
              </a:rPr>
              <a:t>します</a:t>
            </a:r>
            <a:r>
              <a:rPr lang="ja-JP" altLang="en-US" sz="1600" dirty="0" smtClean="0">
                <a:solidFill>
                  <a:prstClr val="black"/>
                </a:solidFill>
              </a:rPr>
              <a:t>。知人、親戚、家族などの入居は認めません。</a:t>
            </a:r>
            <a:endParaRPr lang="en-US" altLang="ja-JP" sz="1600" dirty="0" smtClean="0">
              <a:solidFill>
                <a:prstClr val="black"/>
              </a:solidFill>
            </a:endParaRPr>
          </a:p>
          <a:p>
            <a:pPr>
              <a:lnSpc>
                <a:spcPct val="150000"/>
              </a:lnSpc>
            </a:pPr>
            <a:r>
              <a:rPr lang="ja-JP" altLang="en-US" sz="1600" dirty="0" smtClean="0">
                <a:solidFill>
                  <a:prstClr val="black"/>
                </a:solidFill>
              </a:rPr>
              <a:t>・契約満了前に退去した場合は日割り返金は行いません。</a:t>
            </a:r>
            <a:endParaRPr lang="en-US" altLang="ja-JP" sz="1600" dirty="0" smtClean="0">
              <a:solidFill>
                <a:prstClr val="black"/>
              </a:solidFill>
            </a:endParaRPr>
          </a:p>
          <a:p>
            <a:pPr>
              <a:lnSpc>
                <a:spcPct val="150000"/>
              </a:lnSpc>
            </a:pPr>
            <a:r>
              <a:rPr lang="ja-JP" altLang="en-US" sz="1600" dirty="0" smtClean="0">
                <a:solidFill>
                  <a:prstClr val="black"/>
                </a:solidFill>
              </a:rPr>
              <a:t>・入居者自身の過失、故意による備品の破損などについては、実費にて入居者本人の費用負担となります。</a:t>
            </a:r>
            <a:endParaRPr lang="en-US" altLang="ja-JP" sz="1600" dirty="0" smtClean="0">
              <a:solidFill>
                <a:prstClr val="black"/>
              </a:solidFill>
            </a:endParaRPr>
          </a:p>
          <a:p>
            <a:pPr>
              <a:lnSpc>
                <a:spcPct val="150000"/>
              </a:lnSpc>
            </a:pPr>
            <a:endParaRPr lang="en-US" altLang="ja-JP" sz="1600" dirty="0" smtClean="0">
              <a:solidFill>
                <a:prstClr val="black"/>
              </a:solidFill>
            </a:endParaRPr>
          </a:p>
          <a:p>
            <a:pPr>
              <a:lnSpc>
                <a:spcPct val="150000"/>
              </a:lnSpc>
            </a:pPr>
            <a:r>
              <a:rPr lang="en-US" altLang="ja-JP" sz="1600" b="1" dirty="0" smtClean="0">
                <a:solidFill>
                  <a:prstClr val="black"/>
                </a:solidFill>
              </a:rPr>
              <a:t>【</a:t>
            </a:r>
            <a:r>
              <a:rPr lang="ja-JP" altLang="en-US" sz="1600" b="1" dirty="0" smtClean="0">
                <a:solidFill>
                  <a:prstClr val="black"/>
                </a:solidFill>
              </a:rPr>
              <a:t>物件の利用にかかる注意</a:t>
            </a:r>
            <a:r>
              <a:rPr lang="en-US" altLang="ja-JP" sz="1600" b="1" dirty="0" smtClean="0">
                <a:solidFill>
                  <a:prstClr val="black"/>
                </a:solidFill>
              </a:rPr>
              <a:t>】</a:t>
            </a:r>
          </a:p>
          <a:p>
            <a:pPr>
              <a:lnSpc>
                <a:spcPct val="150000"/>
              </a:lnSpc>
            </a:pPr>
            <a:r>
              <a:rPr lang="ja-JP" altLang="en-US" sz="1600" dirty="0" smtClean="0">
                <a:solidFill>
                  <a:prstClr val="black"/>
                </a:solidFill>
              </a:rPr>
              <a:t>・室内は禁煙とする。</a:t>
            </a:r>
            <a:endParaRPr lang="en-US" altLang="ja-JP" sz="1600" dirty="0" smtClean="0">
              <a:solidFill>
                <a:prstClr val="black"/>
              </a:solidFill>
            </a:endParaRPr>
          </a:p>
          <a:p>
            <a:pPr>
              <a:lnSpc>
                <a:spcPct val="150000"/>
              </a:lnSpc>
            </a:pPr>
            <a:r>
              <a:rPr lang="ja-JP" altLang="en-US" sz="1600" dirty="0" smtClean="0">
                <a:solidFill>
                  <a:prstClr val="black"/>
                </a:solidFill>
              </a:rPr>
              <a:t>・入居部屋、共有部分は入居者本人が清掃をしてきれいに保つこと。</a:t>
            </a:r>
            <a:endParaRPr lang="en-US" altLang="ja-JP" sz="1600" dirty="0" smtClean="0">
              <a:solidFill>
                <a:prstClr val="black"/>
              </a:solidFill>
            </a:endParaRPr>
          </a:p>
          <a:p>
            <a:pPr>
              <a:lnSpc>
                <a:spcPct val="150000"/>
              </a:lnSpc>
            </a:pPr>
            <a:r>
              <a:rPr lang="ja-JP" altLang="en-US" sz="1600" dirty="0" smtClean="0">
                <a:solidFill>
                  <a:prstClr val="black"/>
                </a:solidFill>
              </a:rPr>
              <a:t>・ゴミは入居地域、入居物件のルールに従い、決められた曜日に分別をして出すこと。</a:t>
            </a:r>
            <a:endParaRPr lang="en-US" altLang="ja-JP" sz="1600" dirty="0" smtClean="0">
              <a:solidFill>
                <a:prstClr val="black"/>
              </a:solidFill>
            </a:endParaRPr>
          </a:p>
          <a:p>
            <a:pPr>
              <a:lnSpc>
                <a:spcPct val="150000"/>
              </a:lnSpc>
            </a:pPr>
            <a:r>
              <a:rPr lang="ja-JP" altLang="en-US" sz="1600" dirty="0" smtClean="0">
                <a:solidFill>
                  <a:prstClr val="black"/>
                </a:solidFill>
              </a:rPr>
              <a:t>・騒音に注意をして、近隣に迷惑をかけないこと。（特に早朝と夜間）</a:t>
            </a:r>
            <a:endParaRPr lang="en-US" altLang="ja-JP" sz="1600" dirty="0" smtClean="0">
              <a:solidFill>
                <a:prstClr val="black"/>
              </a:solidFill>
            </a:endParaRPr>
          </a:p>
          <a:p>
            <a:endParaRPr lang="en-US" altLang="ja-JP" sz="1600" b="1" dirty="0" smtClean="0">
              <a:solidFill>
                <a:prstClr val="black"/>
              </a:solidFill>
            </a:endParaRPr>
          </a:p>
        </p:txBody>
      </p:sp>
      <p:sp>
        <p:nvSpPr>
          <p:cNvPr id="3" name="テキスト ボックス 2"/>
          <p:cNvSpPr txBox="1"/>
          <p:nvPr/>
        </p:nvSpPr>
        <p:spPr>
          <a:xfrm>
            <a:off x="8028384" y="108499"/>
            <a:ext cx="941931" cy="276999"/>
          </a:xfrm>
          <a:prstGeom prst="rect">
            <a:avLst/>
          </a:prstGeom>
          <a:noFill/>
        </p:spPr>
        <p:txBody>
          <a:bodyPr wrap="square" rtlCol="0">
            <a:spAutoFit/>
          </a:bodyPr>
          <a:lstStyle/>
          <a:p>
            <a:r>
              <a:rPr lang="ja-JP" altLang="en-US" sz="1200" b="1" dirty="0" smtClean="0"/>
              <a:t>別紙　</a:t>
            </a:r>
            <a:r>
              <a:rPr lang="en-US" altLang="ja-JP" sz="1200" b="1" dirty="0" smtClean="0"/>
              <a:t> </a:t>
            </a:r>
            <a:r>
              <a:rPr lang="en-US" altLang="ja-JP" sz="1200" b="1" dirty="0" smtClean="0"/>
              <a:t>5-2</a:t>
            </a:r>
            <a:endParaRPr lang="ja-JP" altLang="en-US" sz="1200" b="1" dirty="0"/>
          </a:p>
        </p:txBody>
      </p:sp>
    </p:spTree>
    <p:extLst>
      <p:ext uri="{BB962C8B-B14F-4D97-AF65-F5344CB8AC3E}">
        <p14:creationId xmlns:p14="http://schemas.microsoft.com/office/powerpoint/2010/main" val="2929538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85134" y="314383"/>
            <a:ext cx="8788364" cy="1200329"/>
          </a:xfrm>
          <a:prstGeom prst="rect">
            <a:avLst/>
          </a:prstGeom>
          <a:noFill/>
        </p:spPr>
        <p:txBody>
          <a:bodyPr wrap="square" rtlCol="0">
            <a:spAutoFit/>
          </a:bodyPr>
          <a:lstStyle/>
          <a:p>
            <a:r>
              <a:rPr lang="ja-JP" altLang="en-US" sz="1600" b="1" dirty="0" smtClean="0">
                <a:solidFill>
                  <a:prstClr val="black"/>
                </a:solidFill>
              </a:rPr>
              <a:t>■参考情報■</a:t>
            </a:r>
            <a:endParaRPr lang="en-US" altLang="ja-JP" sz="1600" b="1" dirty="0" smtClean="0">
              <a:solidFill>
                <a:prstClr val="black"/>
              </a:solidFill>
            </a:endParaRPr>
          </a:p>
          <a:p>
            <a:r>
              <a:rPr lang="en-US" altLang="ja-JP" sz="1400" b="1" dirty="0" smtClean="0">
                <a:solidFill>
                  <a:prstClr val="black"/>
                </a:solidFill>
              </a:rPr>
              <a:t>【</a:t>
            </a:r>
            <a:r>
              <a:rPr lang="ja-JP" altLang="en-US" sz="1400" b="1" dirty="0" smtClean="0">
                <a:solidFill>
                  <a:prstClr val="black"/>
                </a:solidFill>
              </a:rPr>
              <a:t>一般住宅と国際学生宿舎／紹介</a:t>
            </a:r>
            <a:r>
              <a:rPr lang="ja-JP" altLang="en-US" sz="1400" b="1" dirty="0">
                <a:solidFill>
                  <a:prstClr val="black"/>
                </a:solidFill>
              </a:rPr>
              <a:t>予定住宅</a:t>
            </a:r>
            <a:r>
              <a:rPr lang="ja-JP" altLang="en-US" sz="1400" b="1" dirty="0" smtClean="0">
                <a:solidFill>
                  <a:prstClr val="black"/>
                </a:solidFill>
              </a:rPr>
              <a:t>の違い</a:t>
            </a:r>
            <a:r>
              <a:rPr lang="en-US" altLang="ja-JP" sz="1400" b="1" dirty="0" smtClean="0">
                <a:solidFill>
                  <a:prstClr val="black"/>
                </a:solidFill>
              </a:rPr>
              <a:t>】</a:t>
            </a:r>
          </a:p>
          <a:p>
            <a:r>
              <a:rPr lang="ja-JP" altLang="en-US" sz="1400" b="1" dirty="0" smtClean="0">
                <a:solidFill>
                  <a:prstClr val="black"/>
                </a:solidFill>
              </a:rPr>
              <a:t>・日本で住宅を借りる場合に様々な費用（敷金、礼金、保証会社利用料など）がかかります。入居前には入居審査などもあり費用以外にも契約に時間を要する場合があります。以下に通常日本で住宅を借りる場合の例と、国際学生宿舎／紹介予定住宅の比較を記載致しましたので参考にしてください。</a:t>
            </a:r>
            <a:endParaRPr lang="en-US" altLang="ja-JP" sz="1600" b="1" dirty="0">
              <a:solidFill>
                <a:prstClr val="black"/>
              </a:solidFill>
            </a:endParaRPr>
          </a:p>
        </p:txBody>
      </p:sp>
      <p:graphicFrame>
        <p:nvGraphicFramePr>
          <p:cNvPr id="2" name="表 1"/>
          <p:cNvGraphicFramePr>
            <a:graphicFrameLocks noGrp="1"/>
          </p:cNvGraphicFramePr>
          <p:nvPr>
            <p:extLst>
              <p:ext uri="{D42A27DB-BD31-4B8C-83A1-F6EECF244321}">
                <p14:modId xmlns:p14="http://schemas.microsoft.com/office/powerpoint/2010/main" val="304631466"/>
              </p:ext>
            </p:extLst>
          </p:nvPr>
        </p:nvGraphicFramePr>
        <p:xfrm>
          <a:off x="555226" y="1975560"/>
          <a:ext cx="7705295" cy="2944166"/>
        </p:xfrm>
        <a:graphic>
          <a:graphicData uri="http://schemas.openxmlformats.org/drawingml/2006/table">
            <a:tbl>
              <a:tblPr firstRow="1" bandRow="1">
                <a:tableStyleId>{5C22544A-7EE6-4342-B048-85BDC9FD1C3A}</a:tableStyleId>
              </a:tblPr>
              <a:tblGrid>
                <a:gridCol w="1317943"/>
                <a:gridCol w="2363674"/>
                <a:gridCol w="1444942"/>
                <a:gridCol w="1289368"/>
                <a:gridCol w="1289368"/>
              </a:tblGrid>
              <a:tr h="296951">
                <a:tc>
                  <a:txBody>
                    <a:bodyPr/>
                    <a:lstStyle/>
                    <a:p>
                      <a:pPr algn="ctr"/>
                      <a:r>
                        <a:rPr kumimoji="1" lang="ja-JP" altLang="en-US" sz="1400" dirty="0" smtClean="0"/>
                        <a:t>名称</a:t>
                      </a:r>
                      <a:endParaRPr kumimoji="1" lang="ja-JP" altLang="en-US" sz="1400" dirty="0"/>
                    </a:p>
                  </a:txBody>
                  <a:tcPr/>
                </a:tc>
                <a:tc>
                  <a:txBody>
                    <a:bodyPr/>
                    <a:lstStyle/>
                    <a:p>
                      <a:pPr algn="ctr"/>
                      <a:r>
                        <a:rPr kumimoji="1" lang="ja-JP" altLang="en-US" sz="1400" dirty="0" smtClean="0"/>
                        <a:t>内容</a:t>
                      </a:r>
                      <a:endParaRPr kumimoji="1" lang="ja-JP" altLang="en-US" sz="1400" dirty="0"/>
                    </a:p>
                  </a:txBody>
                  <a:tcPr/>
                </a:tc>
                <a:tc>
                  <a:txBody>
                    <a:bodyPr/>
                    <a:lstStyle/>
                    <a:p>
                      <a:pPr algn="ctr"/>
                      <a:r>
                        <a:rPr kumimoji="1" lang="ja-JP" altLang="en-US" sz="1400" dirty="0" smtClean="0"/>
                        <a:t>一般住宅</a:t>
                      </a:r>
                      <a:endParaRPr kumimoji="1" lang="ja-JP" altLang="en-US" sz="1400" dirty="0"/>
                    </a:p>
                  </a:txBody>
                  <a:tcPr/>
                </a:tc>
                <a:tc>
                  <a:txBody>
                    <a:bodyPr/>
                    <a:lstStyle/>
                    <a:p>
                      <a:pPr algn="ctr"/>
                      <a:r>
                        <a:rPr kumimoji="1" lang="ja-JP" altLang="en-US" sz="1400" dirty="0" smtClean="0"/>
                        <a:t>国際学生宿舎</a:t>
                      </a:r>
                      <a:endParaRPr kumimoji="1" lang="en-US" altLang="ja-JP" sz="1400" dirty="0" smtClean="0"/>
                    </a:p>
                  </a:txBody>
                  <a:tcPr>
                    <a:solidFill>
                      <a:schemeClr val="accent6">
                        <a:lumMod val="75000"/>
                      </a:schemeClr>
                    </a:solidFill>
                  </a:tcPr>
                </a:tc>
                <a:tc>
                  <a:txBody>
                    <a:bodyPr/>
                    <a:lstStyle/>
                    <a:p>
                      <a:pPr algn="ctr"/>
                      <a:r>
                        <a:rPr kumimoji="1" lang="ja-JP" altLang="en-US" sz="1400" dirty="0" smtClean="0"/>
                        <a:t>紹介予定住宅</a:t>
                      </a:r>
                      <a:endParaRPr kumimoji="1" lang="en-US" altLang="ja-JP" sz="1400" dirty="0" smtClean="0"/>
                    </a:p>
                  </a:txBody>
                  <a:tcPr>
                    <a:solidFill>
                      <a:schemeClr val="accent6">
                        <a:lumMod val="75000"/>
                      </a:schemeClr>
                    </a:solidFill>
                  </a:tcPr>
                </a:tc>
              </a:tr>
              <a:tr h="385726">
                <a:tc>
                  <a:txBody>
                    <a:bodyPr/>
                    <a:lstStyle/>
                    <a:p>
                      <a:pPr algn="l"/>
                      <a:r>
                        <a:rPr kumimoji="1" lang="ja-JP" altLang="en-US" sz="1200" dirty="0" smtClean="0"/>
                        <a:t>敷金（保証金）</a:t>
                      </a:r>
                      <a:endParaRPr kumimoji="1" lang="en-US" altLang="ja-JP" sz="1200" dirty="0" smtClean="0"/>
                    </a:p>
                  </a:txBody>
                  <a:tcPr anchor="ctr"/>
                </a:tc>
                <a:tc>
                  <a:txBody>
                    <a:bodyPr/>
                    <a:lstStyle/>
                    <a:p>
                      <a:pPr algn="l"/>
                      <a:r>
                        <a:rPr lang="ja-JP" altLang="en-US" sz="1200" dirty="0" smtClean="0"/>
                        <a:t>保証金。家賃の滞納、原状回復時に差し引かれる</a:t>
                      </a:r>
                      <a:endParaRPr kumimoji="1" lang="ja-JP" altLang="en-US" sz="1200" dirty="0"/>
                    </a:p>
                  </a:txBody>
                  <a:tcPr anchor="ctr"/>
                </a:tc>
                <a:tc>
                  <a:txBody>
                    <a:bodyPr/>
                    <a:lstStyle/>
                    <a:p>
                      <a:pPr algn="ctr"/>
                      <a:r>
                        <a:rPr kumimoji="1" lang="ja-JP" altLang="en-US" sz="1200" dirty="0" smtClean="0"/>
                        <a:t>賃料</a:t>
                      </a:r>
                      <a:r>
                        <a:rPr kumimoji="1" lang="en-US" altLang="ja-JP" sz="1200" dirty="0" smtClean="0"/>
                        <a:t>1</a:t>
                      </a:r>
                      <a:r>
                        <a:rPr kumimoji="1" lang="ja-JP" altLang="en-US" sz="1200" dirty="0" smtClean="0"/>
                        <a:t>ヶ月分</a:t>
                      </a:r>
                      <a:r>
                        <a:rPr kumimoji="1" lang="en-US" altLang="ja-JP" sz="1200" dirty="0" smtClean="0"/>
                        <a:t>〜</a:t>
                      </a:r>
                    </a:p>
                    <a:p>
                      <a:pPr algn="ctr"/>
                      <a:r>
                        <a:rPr kumimoji="1" lang="en-US" altLang="ja-JP" sz="1200" dirty="0" smtClean="0"/>
                        <a:t>2</a:t>
                      </a:r>
                      <a:r>
                        <a:rPr kumimoji="1" lang="ja-JP" altLang="en-US" sz="1200" dirty="0" smtClean="0"/>
                        <a:t>ヶ月分</a:t>
                      </a:r>
                      <a:endParaRPr kumimoji="1" lang="ja-JP" altLang="en-US" sz="1200" dirty="0"/>
                    </a:p>
                  </a:txBody>
                  <a:tcPr anchor="ctr"/>
                </a:tc>
                <a:tc>
                  <a:txBody>
                    <a:bodyPr/>
                    <a:lstStyle/>
                    <a:p>
                      <a:pPr algn="ctr"/>
                      <a:r>
                        <a:rPr kumimoji="1" lang="en-US" altLang="ja-JP" sz="1400" dirty="0" smtClean="0">
                          <a:solidFill>
                            <a:schemeClr val="bg1"/>
                          </a:solidFill>
                        </a:rPr>
                        <a:t>30,000</a:t>
                      </a:r>
                      <a:r>
                        <a:rPr kumimoji="1" lang="ja-JP" altLang="en-US" sz="1400" dirty="0" smtClean="0">
                          <a:solidFill>
                            <a:schemeClr val="bg1"/>
                          </a:solidFill>
                        </a:rPr>
                        <a:t>円</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r h="400222">
                <a:tc>
                  <a:txBody>
                    <a:bodyPr/>
                    <a:lstStyle/>
                    <a:p>
                      <a:pPr algn="l"/>
                      <a:r>
                        <a:rPr kumimoji="1" lang="ja-JP" altLang="en-US" sz="1200" dirty="0" smtClean="0"/>
                        <a:t>礼金</a:t>
                      </a:r>
                      <a:endParaRPr kumimoji="1" lang="ja-JP" altLang="en-US" sz="1200" dirty="0"/>
                    </a:p>
                  </a:txBody>
                  <a:tcPr anchor="ctr"/>
                </a:tc>
                <a:tc>
                  <a:txBody>
                    <a:bodyPr/>
                    <a:lstStyle/>
                    <a:p>
                      <a:pPr algn="l"/>
                      <a:r>
                        <a:rPr kumimoji="1" lang="ja-JP" altLang="en-US" sz="1200" dirty="0" smtClean="0"/>
                        <a:t>お礼金として貸主に支払われる</a:t>
                      </a:r>
                      <a:endParaRPr kumimoji="1" lang="ja-JP" altLang="en-US" sz="1200" dirty="0"/>
                    </a:p>
                  </a:txBody>
                  <a:tcPr anchor="ctr"/>
                </a:tc>
                <a:tc>
                  <a:txBody>
                    <a:bodyPr/>
                    <a:lstStyle/>
                    <a:p>
                      <a:pPr algn="ctr"/>
                      <a:r>
                        <a:rPr kumimoji="1" lang="ja-JP" altLang="en-US" sz="1200" dirty="0" smtClean="0"/>
                        <a:t>賃料</a:t>
                      </a:r>
                      <a:r>
                        <a:rPr kumimoji="1" lang="en-US" altLang="ja-JP" sz="1200" dirty="0" smtClean="0"/>
                        <a:t>1</a:t>
                      </a:r>
                      <a:r>
                        <a:rPr kumimoji="1" lang="ja-JP" altLang="en-US" sz="1200" dirty="0" smtClean="0"/>
                        <a:t>ヶ月分</a:t>
                      </a:r>
                      <a:endParaRPr kumimoji="1" lang="ja-JP" altLang="en-US" sz="1200" dirty="0"/>
                    </a:p>
                  </a:txBody>
                  <a:tcPr anchor="ct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r h="370840">
                <a:tc>
                  <a:txBody>
                    <a:bodyPr/>
                    <a:lstStyle/>
                    <a:p>
                      <a:pPr algn="l"/>
                      <a:r>
                        <a:rPr kumimoji="1" lang="ja-JP" altLang="en-US" sz="1200" dirty="0" smtClean="0"/>
                        <a:t>保証会社利用料</a:t>
                      </a:r>
                      <a:endParaRPr kumimoji="1" lang="ja-JP" altLang="en-US" sz="1200" dirty="0"/>
                    </a:p>
                  </a:txBody>
                  <a:tcPr anchor="ctr"/>
                </a:tc>
                <a:tc>
                  <a:txBody>
                    <a:bodyPr/>
                    <a:lstStyle/>
                    <a:p>
                      <a:pPr algn="l"/>
                      <a:r>
                        <a:rPr kumimoji="1" lang="ja-JP" altLang="en-US" sz="1200" dirty="0" smtClean="0"/>
                        <a:t>家賃滞納時に借主の代わりに保証会社が家賃を立て替えてくれる</a:t>
                      </a:r>
                      <a:endParaRPr kumimoji="1" lang="ja-JP" altLang="en-US" sz="1200" dirty="0"/>
                    </a:p>
                  </a:txBody>
                  <a:tcPr anchor="ctr"/>
                </a:tc>
                <a:tc>
                  <a:txBody>
                    <a:bodyPr/>
                    <a:lstStyle/>
                    <a:p>
                      <a:pPr algn="ctr"/>
                      <a:r>
                        <a:rPr kumimoji="1" lang="ja-JP" altLang="en-US" sz="1200" dirty="0" smtClean="0"/>
                        <a:t>賃料の</a:t>
                      </a:r>
                      <a:r>
                        <a:rPr kumimoji="1" lang="en-US" altLang="ja-JP" sz="1200" dirty="0" smtClean="0"/>
                        <a:t>0.5</a:t>
                      </a:r>
                      <a:r>
                        <a:rPr kumimoji="1" lang="ja-JP" altLang="en-US" sz="1200" dirty="0" smtClean="0"/>
                        <a:t>ヶ月分</a:t>
                      </a:r>
                      <a:r>
                        <a:rPr kumimoji="1" lang="en-US" altLang="ja-JP" sz="1200" dirty="0" smtClean="0"/>
                        <a:t>〜</a:t>
                      </a:r>
                    </a:p>
                    <a:p>
                      <a:pPr algn="ctr"/>
                      <a:r>
                        <a:rPr kumimoji="1" lang="en-US" altLang="ja-JP" sz="1200" dirty="0" smtClean="0"/>
                        <a:t>1</a:t>
                      </a:r>
                      <a:r>
                        <a:rPr kumimoji="1" lang="ja-JP" altLang="en-US" sz="1200" dirty="0" smtClean="0"/>
                        <a:t>ヶ月分</a:t>
                      </a:r>
                      <a:endParaRPr kumimoji="1" lang="ja-JP" altLang="en-US" sz="1200" dirty="0"/>
                    </a:p>
                  </a:txBody>
                  <a:tcPr anchor="ct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r h="435496">
                <a:tc>
                  <a:txBody>
                    <a:bodyPr/>
                    <a:lstStyle/>
                    <a:p>
                      <a:pPr algn="l"/>
                      <a:r>
                        <a:rPr kumimoji="1" lang="ja-JP" altLang="en-US" sz="1200" dirty="0" smtClean="0"/>
                        <a:t>クリーニング費用</a:t>
                      </a:r>
                      <a:endParaRPr kumimoji="1" lang="ja-JP" altLang="en-US" sz="1200" dirty="0"/>
                    </a:p>
                  </a:txBody>
                  <a:tcPr anchor="ctr"/>
                </a:tc>
                <a:tc>
                  <a:txBody>
                    <a:bodyPr/>
                    <a:lstStyle/>
                    <a:p>
                      <a:pPr algn="l"/>
                      <a:r>
                        <a:rPr kumimoji="1" lang="ja-JP" altLang="en-US" sz="1200" dirty="0" smtClean="0"/>
                        <a:t>退去時にクリー二ングをする費用</a:t>
                      </a:r>
                      <a:endParaRPr kumimoji="1" lang="en-US" altLang="ja-JP" sz="1200" dirty="0" smtClean="0"/>
                    </a:p>
                  </a:txBody>
                  <a:tcPr anchor="ctr"/>
                </a:tc>
                <a:tc>
                  <a:txBody>
                    <a:bodyPr/>
                    <a:lstStyle/>
                    <a:p>
                      <a:pPr algn="ctr"/>
                      <a:r>
                        <a:rPr kumimoji="1" lang="ja-JP" altLang="en-US" sz="1200" dirty="0" smtClean="0"/>
                        <a:t>賃料の</a:t>
                      </a:r>
                      <a:r>
                        <a:rPr kumimoji="1" lang="en-US" altLang="ja-JP" sz="1200" dirty="0" smtClean="0"/>
                        <a:t>0.5</a:t>
                      </a:r>
                      <a:r>
                        <a:rPr kumimoji="1" lang="ja-JP" altLang="en-US" sz="1200" dirty="0" smtClean="0"/>
                        <a:t>ヶ月分</a:t>
                      </a:r>
                      <a:endParaRPr kumimoji="1" lang="ja-JP" altLang="en-US" sz="1200" dirty="0"/>
                    </a:p>
                  </a:txBody>
                  <a:tcPr anchor="ct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r h="432048">
                <a:tc>
                  <a:txBody>
                    <a:bodyPr/>
                    <a:lstStyle/>
                    <a:p>
                      <a:pPr algn="l"/>
                      <a:r>
                        <a:rPr kumimoji="1" lang="ja-JP" altLang="en-US" sz="1200" dirty="0" smtClean="0"/>
                        <a:t>鍵交換費用</a:t>
                      </a:r>
                      <a:endParaRPr kumimoji="1" lang="ja-JP" altLang="en-US" sz="1200" dirty="0"/>
                    </a:p>
                  </a:txBody>
                  <a:tcPr anchor="ctr"/>
                </a:tc>
                <a:tc>
                  <a:txBody>
                    <a:bodyPr/>
                    <a:lstStyle/>
                    <a:p>
                      <a:pPr algn="l"/>
                      <a:r>
                        <a:rPr kumimoji="1" lang="ja-JP" altLang="en-US" sz="1200" dirty="0" smtClean="0"/>
                        <a:t>鍵を交換するための費用</a:t>
                      </a:r>
                      <a:endParaRPr kumimoji="1" lang="en-US" altLang="ja-JP" sz="1200" dirty="0" smtClean="0"/>
                    </a:p>
                  </a:txBody>
                  <a:tcPr anchor="ctr"/>
                </a:tc>
                <a:tc>
                  <a:txBody>
                    <a:bodyPr/>
                    <a:lstStyle/>
                    <a:p>
                      <a:pPr algn="ctr"/>
                      <a:r>
                        <a:rPr kumimoji="1" lang="ja-JP" altLang="en-US" sz="1200" dirty="0" smtClean="0"/>
                        <a:t>約</a:t>
                      </a:r>
                      <a:r>
                        <a:rPr kumimoji="1" lang="en-US" altLang="ja-JP" sz="1200" dirty="0" smtClean="0"/>
                        <a:t>15,000</a:t>
                      </a:r>
                      <a:r>
                        <a:rPr kumimoji="1" lang="ja-JP" altLang="en-US" sz="1200" dirty="0" smtClean="0"/>
                        <a:t>円</a:t>
                      </a:r>
                      <a:endParaRPr kumimoji="1" lang="ja-JP" altLang="en-US" sz="1200" dirty="0"/>
                    </a:p>
                  </a:txBody>
                  <a:tcPr anchor="ct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r h="370840">
                <a:tc>
                  <a:txBody>
                    <a:bodyPr/>
                    <a:lstStyle/>
                    <a:p>
                      <a:pPr algn="l"/>
                      <a:r>
                        <a:rPr kumimoji="1" lang="ja-JP" altLang="en-US" sz="1200" dirty="0" smtClean="0"/>
                        <a:t>火災保険料</a:t>
                      </a:r>
                      <a:endParaRPr kumimoji="1" lang="ja-JP" altLang="en-US" sz="1200" dirty="0"/>
                    </a:p>
                  </a:txBody>
                  <a:tcPr anchor="ctr"/>
                </a:tc>
                <a:tc>
                  <a:txBody>
                    <a:bodyPr/>
                    <a:lstStyle/>
                    <a:p>
                      <a:pPr algn="l"/>
                      <a:r>
                        <a:rPr kumimoji="1" lang="ja-JP" altLang="en-US" sz="1200" dirty="0" smtClean="0"/>
                        <a:t>火災が発生したときの損害を補填するための保険</a:t>
                      </a:r>
                      <a:endParaRPr kumimoji="1" lang="en-US" altLang="ja-JP" sz="1200" dirty="0" smtClean="0"/>
                    </a:p>
                  </a:txBody>
                  <a:tcPr anchor="ctr"/>
                </a:tc>
                <a:tc>
                  <a:txBody>
                    <a:bodyPr/>
                    <a:lstStyle/>
                    <a:p>
                      <a:pPr algn="ctr"/>
                      <a:r>
                        <a:rPr kumimoji="1" lang="ja-JP" altLang="en-US" sz="1200" dirty="0" smtClean="0"/>
                        <a:t>約</a:t>
                      </a:r>
                      <a:r>
                        <a:rPr kumimoji="1" lang="en-US" altLang="ja-JP" sz="1200" dirty="0" smtClean="0"/>
                        <a:t>20,000</a:t>
                      </a:r>
                      <a:r>
                        <a:rPr kumimoji="1" lang="ja-JP" altLang="en-US" sz="1200" dirty="0" smtClean="0"/>
                        <a:t>円</a:t>
                      </a:r>
                      <a:endParaRPr kumimoji="1" lang="ja-JP" altLang="en-US" sz="1200" dirty="0"/>
                    </a:p>
                  </a:txBody>
                  <a:tcPr anchor="ct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なし</a:t>
                      </a:r>
                      <a:endParaRPr kumimoji="1" lang="ja-JP" altLang="en-US" sz="1400" dirty="0">
                        <a:solidFill>
                          <a:schemeClr val="bg1"/>
                        </a:solidFill>
                      </a:endParaRPr>
                    </a:p>
                  </a:txBody>
                  <a:tcPr anchor="ctr">
                    <a:solidFill>
                      <a:schemeClr val="accent6">
                        <a:lumMod val="75000"/>
                      </a:schemeClr>
                    </a:solidFill>
                  </a:tcPr>
                </a:tc>
              </a:tr>
            </a:tbl>
          </a:graphicData>
        </a:graphic>
      </p:graphicFrame>
      <p:sp>
        <p:nvSpPr>
          <p:cNvPr id="4" name="テキスト ボックス 3"/>
          <p:cNvSpPr txBox="1"/>
          <p:nvPr/>
        </p:nvSpPr>
        <p:spPr>
          <a:xfrm>
            <a:off x="107504" y="1575614"/>
            <a:ext cx="2534668" cy="307777"/>
          </a:xfrm>
          <a:prstGeom prst="rect">
            <a:avLst/>
          </a:prstGeom>
          <a:noFill/>
        </p:spPr>
        <p:txBody>
          <a:bodyPr wrap="none" rtlCol="0">
            <a:spAutoFit/>
          </a:bodyPr>
          <a:lstStyle/>
          <a:p>
            <a:r>
              <a:rPr lang="en-US" altLang="ja-JP" sz="1400" b="1" dirty="0" smtClean="0">
                <a:solidFill>
                  <a:prstClr val="black"/>
                </a:solidFill>
              </a:rPr>
              <a:t>【</a:t>
            </a:r>
            <a:r>
              <a:rPr lang="ja-JP" altLang="en-US" sz="1400" b="1" dirty="0" smtClean="0">
                <a:solidFill>
                  <a:prstClr val="black"/>
                </a:solidFill>
              </a:rPr>
              <a:t>住宅を借りるときの初期費用</a:t>
            </a:r>
            <a:r>
              <a:rPr lang="en-US" altLang="ja-JP" sz="1400" b="1" dirty="0" smtClean="0">
                <a:solidFill>
                  <a:prstClr val="black"/>
                </a:solidFill>
              </a:rPr>
              <a:t>】</a:t>
            </a:r>
            <a:endParaRPr lang="en-US" altLang="ja-JP" sz="1400" b="1" dirty="0">
              <a:solidFill>
                <a:prstClr val="black"/>
              </a:solidFill>
            </a:endParaRPr>
          </a:p>
        </p:txBody>
      </p:sp>
      <p:sp>
        <p:nvSpPr>
          <p:cNvPr id="9" name="テキスト ボックス 8"/>
          <p:cNvSpPr txBox="1"/>
          <p:nvPr/>
        </p:nvSpPr>
        <p:spPr>
          <a:xfrm>
            <a:off x="179512" y="5107154"/>
            <a:ext cx="8788364" cy="523220"/>
          </a:xfrm>
          <a:prstGeom prst="rect">
            <a:avLst/>
          </a:prstGeom>
          <a:noFill/>
        </p:spPr>
        <p:txBody>
          <a:bodyPr wrap="square" rtlCol="0">
            <a:spAutoFit/>
          </a:bodyPr>
          <a:lstStyle/>
          <a:p>
            <a:r>
              <a:rPr lang="ja-JP" altLang="en-US" sz="1400" b="1" dirty="0" smtClean="0">
                <a:solidFill>
                  <a:prstClr val="black"/>
                </a:solidFill>
              </a:rPr>
              <a:t>・一般住宅の場合は賃料以外に初期費用（賃料の</a:t>
            </a:r>
            <a:r>
              <a:rPr lang="ja-JP" altLang="ja-JP" sz="1400" b="1" dirty="0" smtClean="0">
                <a:solidFill>
                  <a:prstClr val="black"/>
                </a:solidFill>
              </a:rPr>
              <a:t>4</a:t>
            </a:r>
            <a:r>
              <a:rPr lang="ja-JP" altLang="en-US" sz="1400" b="1" dirty="0" smtClean="0">
                <a:solidFill>
                  <a:prstClr val="black"/>
                </a:solidFill>
              </a:rPr>
              <a:t>ヶ月分</a:t>
            </a:r>
            <a:r>
              <a:rPr lang="en-US" altLang="ja-JP" sz="1400" b="1" dirty="0" smtClean="0">
                <a:solidFill>
                  <a:prstClr val="black"/>
                </a:solidFill>
              </a:rPr>
              <a:t>〜</a:t>
            </a:r>
            <a:r>
              <a:rPr lang="en-US" altLang="ja-JP" sz="1400" b="1" dirty="0" smtClean="0">
                <a:solidFill>
                  <a:prstClr val="black"/>
                </a:solidFill>
                <a:latin typeface="ＭＳ Ｐゴシック"/>
              </a:rPr>
              <a:t>5</a:t>
            </a:r>
            <a:r>
              <a:rPr lang="ja-JP" altLang="en-US" sz="1400" b="1" dirty="0" smtClean="0">
                <a:solidFill>
                  <a:prstClr val="black"/>
                </a:solidFill>
              </a:rPr>
              <a:t>ヶ月月分）を支払うので契約時の金銭的負担が大きくなります。例えば賃料</a:t>
            </a:r>
            <a:r>
              <a:rPr lang="en-US" altLang="ja-JP" sz="1400" b="1" dirty="0" smtClean="0">
                <a:solidFill>
                  <a:prstClr val="black"/>
                </a:solidFill>
              </a:rPr>
              <a:t>5</a:t>
            </a:r>
            <a:r>
              <a:rPr lang="ja-JP" altLang="en-US" sz="1400" b="1" dirty="0" smtClean="0">
                <a:solidFill>
                  <a:prstClr val="black"/>
                </a:solidFill>
              </a:rPr>
              <a:t>万円の家に住む場合は初期費用として</a:t>
            </a:r>
            <a:r>
              <a:rPr lang="en-US" altLang="ja-JP" sz="1400" b="1" dirty="0" smtClean="0">
                <a:solidFill>
                  <a:prstClr val="black"/>
                </a:solidFill>
              </a:rPr>
              <a:t>20</a:t>
            </a:r>
            <a:r>
              <a:rPr lang="ja-JP" altLang="en-US" sz="1400" b="1" dirty="0" smtClean="0">
                <a:solidFill>
                  <a:prstClr val="black"/>
                </a:solidFill>
              </a:rPr>
              <a:t>万</a:t>
            </a:r>
            <a:r>
              <a:rPr lang="en-US" altLang="ja-JP" sz="1400" b="1" dirty="0" smtClean="0">
                <a:solidFill>
                  <a:prstClr val="black"/>
                </a:solidFill>
              </a:rPr>
              <a:t>〜25</a:t>
            </a:r>
            <a:r>
              <a:rPr lang="ja-JP" altLang="en-US" sz="1400" b="1" dirty="0" smtClean="0">
                <a:solidFill>
                  <a:prstClr val="black"/>
                </a:solidFill>
              </a:rPr>
              <a:t>万ほどかかることが一般的です。</a:t>
            </a:r>
            <a:endParaRPr lang="en-US" altLang="ja-JP" sz="1600" b="1" dirty="0">
              <a:solidFill>
                <a:prstClr val="black"/>
              </a:solidFill>
            </a:endParaRPr>
          </a:p>
        </p:txBody>
      </p:sp>
      <p:sp>
        <p:nvSpPr>
          <p:cNvPr id="10" name="テキスト ボックス 9"/>
          <p:cNvSpPr txBox="1"/>
          <p:nvPr/>
        </p:nvSpPr>
        <p:spPr>
          <a:xfrm>
            <a:off x="179512" y="5736158"/>
            <a:ext cx="1524776" cy="307777"/>
          </a:xfrm>
          <a:prstGeom prst="rect">
            <a:avLst/>
          </a:prstGeom>
          <a:noFill/>
        </p:spPr>
        <p:txBody>
          <a:bodyPr wrap="none" rtlCol="0">
            <a:spAutoFit/>
          </a:bodyPr>
          <a:lstStyle/>
          <a:p>
            <a:r>
              <a:rPr lang="en-US" altLang="ja-JP" sz="1400" b="1" dirty="0" smtClean="0">
                <a:solidFill>
                  <a:prstClr val="black"/>
                </a:solidFill>
              </a:rPr>
              <a:t>【</a:t>
            </a:r>
            <a:r>
              <a:rPr lang="ja-JP" altLang="en-US" sz="1400" b="1" dirty="0" smtClean="0">
                <a:solidFill>
                  <a:prstClr val="black"/>
                </a:solidFill>
              </a:rPr>
              <a:t>家具、家電など</a:t>
            </a:r>
            <a:r>
              <a:rPr lang="en-US" altLang="ja-JP" sz="1400" b="1" dirty="0" smtClean="0">
                <a:solidFill>
                  <a:prstClr val="black"/>
                </a:solidFill>
              </a:rPr>
              <a:t>】</a:t>
            </a:r>
            <a:endParaRPr lang="en-US" altLang="ja-JP" sz="1400" b="1" dirty="0">
              <a:solidFill>
                <a:prstClr val="black"/>
              </a:solidFill>
            </a:endParaRPr>
          </a:p>
        </p:txBody>
      </p:sp>
      <p:sp>
        <p:nvSpPr>
          <p:cNvPr id="12" name="テキスト ボックス 11"/>
          <p:cNvSpPr txBox="1"/>
          <p:nvPr/>
        </p:nvSpPr>
        <p:spPr>
          <a:xfrm>
            <a:off x="179512" y="6040282"/>
            <a:ext cx="8788364" cy="523220"/>
          </a:xfrm>
          <a:prstGeom prst="rect">
            <a:avLst/>
          </a:prstGeom>
          <a:noFill/>
        </p:spPr>
        <p:txBody>
          <a:bodyPr wrap="square" rtlCol="0">
            <a:spAutoFit/>
          </a:bodyPr>
          <a:lstStyle/>
          <a:p>
            <a:r>
              <a:rPr lang="ja-JP" altLang="en-US" sz="1400" b="1" dirty="0" smtClean="0">
                <a:solidFill>
                  <a:prstClr val="black"/>
                </a:solidFill>
              </a:rPr>
              <a:t>・一般住宅の場合は家具、家電などを全て自己負担にて用意する必要があります。国際学生宿舎／紹介予定住宅では家具、家電は完備され別途料金はかかりません。（洗濯機、乾燥機は一部有料の場合があります。）</a:t>
            </a:r>
            <a:endParaRPr lang="en-US" altLang="ja-JP" sz="1400" b="1" dirty="0" smtClean="0">
              <a:solidFill>
                <a:prstClr val="black"/>
              </a:solidFill>
            </a:endParaRPr>
          </a:p>
        </p:txBody>
      </p:sp>
      <p:sp>
        <p:nvSpPr>
          <p:cNvPr id="8" name="テキスト ボックス 7"/>
          <p:cNvSpPr txBox="1"/>
          <p:nvPr/>
        </p:nvSpPr>
        <p:spPr>
          <a:xfrm>
            <a:off x="8028384" y="108499"/>
            <a:ext cx="941931" cy="276999"/>
          </a:xfrm>
          <a:prstGeom prst="rect">
            <a:avLst/>
          </a:prstGeom>
          <a:noFill/>
        </p:spPr>
        <p:txBody>
          <a:bodyPr wrap="square" rtlCol="0">
            <a:spAutoFit/>
          </a:bodyPr>
          <a:lstStyle/>
          <a:p>
            <a:r>
              <a:rPr lang="ja-JP" altLang="en-US" sz="1200" b="1" dirty="0" smtClean="0"/>
              <a:t>別紙　</a:t>
            </a:r>
            <a:r>
              <a:rPr lang="en-US" altLang="ja-JP" sz="1200" b="1" dirty="0" smtClean="0"/>
              <a:t> </a:t>
            </a:r>
            <a:r>
              <a:rPr lang="en-US" altLang="ja-JP" sz="1200" b="1" dirty="0" smtClean="0"/>
              <a:t>5-2</a:t>
            </a:r>
            <a:endParaRPr lang="ja-JP" altLang="en-US" sz="1200" b="1" dirty="0"/>
          </a:p>
        </p:txBody>
      </p:sp>
    </p:spTree>
    <p:extLst>
      <p:ext uri="{BB962C8B-B14F-4D97-AF65-F5344CB8AC3E}">
        <p14:creationId xmlns:p14="http://schemas.microsoft.com/office/powerpoint/2010/main" val="38572592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685158561"/>
              </p:ext>
            </p:extLst>
          </p:nvPr>
        </p:nvGraphicFramePr>
        <p:xfrm>
          <a:off x="427528" y="2982175"/>
          <a:ext cx="8454892" cy="3405514"/>
        </p:xfrm>
        <a:graphic>
          <a:graphicData uri="http://schemas.openxmlformats.org/drawingml/2006/table">
            <a:tbl>
              <a:tblPr firstRow="1" bandRow="1">
                <a:tableStyleId>{5C22544A-7EE6-4342-B048-85BDC9FD1C3A}</a:tableStyleId>
              </a:tblPr>
              <a:tblGrid>
                <a:gridCol w="2576830"/>
                <a:gridCol w="2130742"/>
                <a:gridCol w="1793960"/>
                <a:gridCol w="1953360"/>
              </a:tblGrid>
              <a:tr h="327868">
                <a:tc>
                  <a:txBody>
                    <a:bodyPr/>
                    <a:lstStyle/>
                    <a:p>
                      <a:pPr algn="ctr"/>
                      <a:r>
                        <a:rPr kumimoji="1" lang="ja-JP" altLang="en-US" sz="1400" dirty="0" smtClean="0"/>
                        <a:t>項目</a:t>
                      </a:r>
                      <a:endParaRPr kumimoji="1" lang="ja-JP" altLang="en-US" sz="1400" dirty="0"/>
                    </a:p>
                  </a:txBody>
                  <a:tcPr/>
                </a:tc>
                <a:tc>
                  <a:txBody>
                    <a:bodyPr/>
                    <a:lstStyle/>
                    <a:p>
                      <a:pPr algn="ctr"/>
                      <a:r>
                        <a:rPr kumimoji="1" lang="ja-JP" altLang="en-US" sz="1400" dirty="0" smtClean="0"/>
                        <a:t>一般住宅</a:t>
                      </a:r>
                      <a:endParaRPr kumimoji="1" lang="ja-JP" altLang="en-US" sz="1400" dirty="0"/>
                    </a:p>
                  </a:txBody>
                  <a:tcPr/>
                </a:tc>
                <a:tc>
                  <a:txBody>
                    <a:bodyPr/>
                    <a:lstStyle/>
                    <a:p>
                      <a:pPr algn="ctr"/>
                      <a:r>
                        <a:rPr kumimoji="1" lang="ja-JP" altLang="en-US" sz="1400" dirty="0" smtClean="0"/>
                        <a:t>国際学生宿舎</a:t>
                      </a:r>
                      <a:endParaRPr kumimoji="1" lang="en-US" altLang="ja-JP" sz="1400" dirty="0" smtClean="0"/>
                    </a:p>
                  </a:txBody>
                  <a:tcPr>
                    <a:solidFill>
                      <a:schemeClr val="accent6">
                        <a:lumMod val="75000"/>
                      </a:schemeClr>
                    </a:solidFill>
                  </a:tcPr>
                </a:tc>
                <a:tc>
                  <a:txBody>
                    <a:bodyPr/>
                    <a:lstStyle/>
                    <a:p>
                      <a:pPr algn="ctr"/>
                      <a:r>
                        <a:rPr kumimoji="1" lang="ja-JP" altLang="en-US" sz="1400" dirty="0" smtClean="0"/>
                        <a:t>紹介予定住宅</a:t>
                      </a:r>
                      <a:endParaRPr kumimoji="1" lang="en-US" altLang="ja-JP" sz="1400" dirty="0" smtClean="0"/>
                    </a:p>
                  </a:txBody>
                  <a:tcPr>
                    <a:solidFill>
                      <a:schemeClr val="accent6">
                        <a:lumMod val="75000"/>
                      </a:schemeClr>
                    </a:solidFill>
                  </a:tcPr>
                </a:tc>
              </a:tr>
              <a:tr h="548174">
                <a:tc>
                  <a:txBody>
                    <a:bodyPr/>
                    <a:lstStyle/>
                    <a:p>
                      <a:pPr algn="l"/>
                      <a:r>
                        <a:rPr kumimoji="1" lang="ja-JP" altLang="en-US" sz="1400" dirty="0" smtClean="0"/>
                        <a:t>電気申込、停止手続き</a:t>
                      </a:r>
                      <a:endParaRPr kumimoji="1" lang="en-US" altLang="ja-JP" sz="1400" dirty="0" smtClean="0"/>
                    </a:p>
                  </a:txBody>
                  <a:tcPr anchor="ctr"/>
                </a:tc>
                <a:tc>
                  <a:txBody>
                    <a:bodyPr/>
                    <a:lstStyle/>
                    <a:p>
                      <a:pPr algn="ctr"/>
                      <a:r>
                        <a:rPr kumimoji="1" lang="ja-JP" altLang="en-US" sz="1200" dirty="0" smtClean="0"/>
                        <a:t>自身にて手続きが必要</a:t>
                      </a:r>
                      <a:endParaRPr kumimoji="1" lang="ja-JP" altLang="en-US" sz="1200" dirty="0"/>
                    </a:p>
                  </a:txBody>
                  <a:tcPr anchor="ctr"/>
                </a:tc>
                <a:tc rowSpan="4">
                  <a:txBody>
                    <a:bodyPr/>
                    <a:lstStyle/>
                    <a:p>
                      <a:pPr algn="ctr"/>
                      <a:r>
                        <a:rPr kumimoji="1" lang="ja-JP" altLang="en-US" sz="1400" b="0" dirty="0" smtClean="0">
                          <a:solidFill>
                            <a:schemeClr val="bg1"/>
                          </a:solidFill>
                        </a:rPr>
                        <a:t>手続き不要</a:t>
                      </a:r>
                      <a:endParaRPr kumimoji="1" lang="en-US" altLang="ja-JP" sz="1400" b="0" dirty="0" smtClean="0">
                        <a:solidFill>
                          <a:schemeClr val="bg1"/>
                        </a:solidFill>
                      </a:endParaRPr>
                    </a:p>
                    <a:p>
                      <a:pPr algn="ctr"/>
                      <a:r>
                        <a:rPr kumimoji="1" lang="ja-JP" altLang="en-US" sz="1400" b="1" dirty="0" smtClean="0">
                          <a:solidFill>
                            <a:schemeClr val="bg1"/>
                          </a:solidFill>
                        </a:rPr>
                        <a:t>（料金は賃料に</a:t>
                      </a:r>
                      <a:endParaRPr kumimoji="1" lang="en-US" altLang="ja-JP" sz="1400" b="1" dirty="0" smtClean="0">
                        <a:solidFill>
                          <a:schemeClr val="bg1"/>
                        </a:solidFill>
                      </a:endParaRPr>
                    </a:p>
                    <a:p>
                      <a:pPr algn="ctr"/>
                      <a:r>
                        <a:rPr kumimoji="1" lang="ja-JP" altLang="en-US" sz="1400" b="1" dirty="0" smtClean="0">
                          <a:solidFill>
                            <a:schemeClr val="bg1"/>
                          </a:solidFill>
                        </a:rPr>
                        <a:t>含まれる）</a:t>
                      </a:r>
                      <a:endParaRPr kumimoji="1" lang="ja-JP" altLang="en-US" sz="1400" b="1" dirty="0">
                        <a:solidFill>
                          <a:schemeClr val="bg1"/>
                        </a:solidFill>
                      </a:endParaRPr>
                    </a:p>
                  </a:txBody>
                  <a:tcPr anchor="ctr">
                    <a:solidFill>
                      <a:schemeClr val="accent6">
                        <a:lumMod val="75000"/>
                      </a:schemeClr>
                    </a:solidFill>
                  </a:tcPr>
                </a:tc>
                <a:tc rowSpan="4">
                  <a:txBody>
                    <a:bodyPr/>
                    <a:lstStyle/>
                    <a:p>
                      <a:pPr algn="ctr"/>
                      <a:r>
                        <a:rPr kumimoji="1" lang="ja-JP" altLang="en-US" sz="1400" b="0" dirty="0" smtClean="0">
                          <a:solidFill>
                            <a:schemeClr val="bg1"/>
                          </a:solidFill>
                        </a:rPr>
                        <a:t>手続きは管理会社</a:t>
                      </a:r>
                      <a:endParaRPr kumimoji="1" lang="en-US" altLang="ja-JP" sz="1400" b="0" dirty="0" smtClean="0">
                        <a:solidFill>
                          <a:schemeClr val="bg1"/>
                        </a:solidFill>
                      </a:endParaRPr>
                    </a:p>
                    <a:p>
                      <a:pPr algn="ctr"/>
                      <a:r>
                        <a:rPr kumimoji="1" lang="ja-JP" altLang="en-US" sz="1400" b="0" dirty="0" smtClean="0">
                          <a:solidFill>
                            <a:schemeClr val="bg1"/>
                          </a:solidFill>
                        </a:rPr>
                        <a:t>が代行</a:t>
                      </a:r>
                      <a:endParaRPr kumimoji="1" lang="en-US" altLang="ja-JP" sz="1400" b="0" dirty="0" smtClean="0">
                        <a:solidFill>
                          <a:schemeClr val="bg1"/>
                        </a:solidFill>
                      </a:endParaRPr>
                    </a:p>
                    <a:p>
                      <a:pPr algn="ctr"/>
                      <a:r>
                        <a:rPr kumimoji="1" lang="ja-JP" altLang="en-US" sz="1400" b="1" dirty="0" smtClean="0">
                          <a:solidFill>
                            <a:schemeClr val="bg1"/>
                          </a:solidFill>
                        </a:rPr>
                        <a:t>（料金は</a:t>
                      </a:r>
                      <a:r>
                        <a:rPr kumimoji="1" lang="ja-JP" altLang="en-US" sz="1400" b="1" u="sng" dirty="0" smtClean="0">
                          <a:solidFill>
                            <a:schemeClr val="bg1"/>
                          </a:solidFill>
                        </a:rPr>
                        <a:t>学生負担</a:t>
                      </a:r>
                      <a:r>
                        <a:rPr kumimoji="1" lang="ja-JP" altLang="en-US" sz="1400" b="1" dirty="0" smtClean="0">
                          <a:solidFill>
                            <a:schemeClr val="bg1"/>
                          </a:solidFill>
                        </a:rPr>
                        <a:t>）</a:t>
                      </a:r>
                      <a:endParaRPr kumimoji="1" lang="ja-JP" altLang="en-US" sz="1400" b="1" dirty="0">
                        <a:solidFill>
                          <a:schemeClr val="bg1"/>
                        </a:solidFill>
                      </a:endParaRPr>
                    </a:p>
                  </a:txBody>
                  <a:tcPr anchor="ctr">
                    <a:solidFill>
                      <a:schemeClr val="accent6">
                        <a:lumMod val="75000"/>
                      </a:schemeClr>
                    </a:solidFill>
                  </a:tcPr>
                </a:tc>
              </a:tr>
              <a:tr h="491802">
                <a:tc>
                  <a:txBody>
                    <a:bodyPr/>
                    <a:lstStyle/>
                    <a:p>
                      <a:pPr algn="l"/>
                      <a:r>
                        <a:rPr kumimoji="1" lang="ja-JP" altLang="en-US" sz="1400" dirty="0" smtClean="0"/>
                        <a:t>ガス申込、停止手続き</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自身にて手続きが必要</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r>
                        <a:rPr kumimoji="1" lang="ja-JP" altLang="en-US" sz="1200" dirty="0" smtClean="0"/>
                        <a:t>立会いが必要</a:t>
                      </a:r>
                    </a:p>
                  </a:txBody>
                  <a:tcPr anchor="ct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r>
              <a:tr h="527033">
                <a:tc>
                  <a:txBody>
                    <a:bodyPr/>
                    <a:lstStyle/>
                    <a:p>
                      <a:pPr algn="l"/>
                      <a:r>
                        <a:rPr kumimoji="1" lang="ja-JP" altLang="en-US" sz="1400" dirty="0" smtClean="0"/>
                        <a:t>水道申込、停止手続き</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自身にて手続きが必要</a:t>
                      </a:r>
                    </a:p>
                  </a:txBody>
                  <a:tcPr anchor="ct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r>
              <a:tr h="491802">
                <a:tc>
                  <a:txBody>
                    <a:bodyPr/>
                    <a:lstStyle/>
                    <a:p>
                      <a:pPr algn="l"/>
                      <a:r>
                        <a:rPr kumimoji="1" lang="ja-JP" altLang="en-US" sz="1400" dirty="0" smtClean="0"/>
                        <a:t>インターネット申込、停止手続き</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自身にて手続きが必要</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r>
                        <a:rPr kumimoji="1" lang="ja-JP" altLang="en-US" sz="1200" dirty="0" smtClean="0"/>
                        <a:t>立会いが必要</a:t>
                      </a:r>
                    </a:p>
                  </a:txBody>
                  <a:tcPr anchor="ct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c vMerge="1">
                  <a:txBody>
                    <a:bodyPr/>
                    <a:lstStyle/>
                    <a:p>
                      <a:pPr algn="ctr"/>
                      <a:endParaRPr kumimoji="1" lang="ja-JP" altLang="en-US" sz="1200" dirty="0">
                        <a:solidFill>
                          <a:schemeClr val="bg1"/>
                        </a:solidFill>
                      </a:endParaRPr>
                    </a:p>
                  </a:txBody>
                  <a:tcPr anchor="ctr">
                    <a:solidFill>
                      <a:schemeClr val="accent6">
                        <a:lumMod val="75000"/>
                      </a:schemeClr>
                    </a:solidFill>
                  </a:tcPr>
                </a:tc>
              </a:tr>
              <a:tr h="527033">
                <a:tc>
                  <a:txBody>
                    <a:bodyPr/>
                    <a:lstStyle/>
                    <a:p>
                      <a:pPr algn="l"/>
                      <a:r>
                        <a:rPr kumimoji="1" lang="ja-JP" altLang="en-US" sz="1400" dirty="0" smtClean="0"/>
                        <a:t>備品故障などの対応</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自身にて修理が必要</a:t>
                      </a:r>
                    </a:p>
                  </a:txBody>
                  <a:tcPr anchor="ctr"/>
                </a:tc>
                <a:tc>
                  <a:txBody>
                    <a:bodyPr/>
                    <a:lstStyle/>
                    <a:p>
                      <a:pPr algn="ctr"/>
                      <a:r>
                        <a:rPr kumimoji="1" lang="ja-JP" altLang="en-US" sz="1200" dirty="0" smtClean="0">
                          <a:solidFill>
                            <a:schemeClr val="bg1"/>
                          </a:solidFill>
                        </a:rPr>
                        <a:t>必要なし</a:t>
                      </a:r>
                      <a:endParaRPr kumimoji="1" lang="ja-JP" altLang="en-US" sz="1200" dirty="0">
                        <a:solidFill>
                          <a:schemeClr val="bg1"/>
                        </a:solidFill>
                      </a:endParaRPr>
                    </a:p>
                  </a:txBody>
                  <a:tcPr anchor="ctr">
                    <a:solidFill>
                      <a:schemeClr val="accent6">
                        <a:lumMod val="75000"/>
                      </a:schemeClr>
                    </a:solidFill>
                  </a:tcPr>
                </a:tc>
                <a:tc>
                  <a:txBody>
                    <a:bodyPr/>
                    <a:lstStyle/>
                    <a:p>
                      <a:pPr algn="ctr"/>
                      <a:r>
                        <a:rPr kumimoji="1" lang="ja-JP" altLang="en-US" sz="1200" dirty="0" smtClean="0">
                          <a:solidFill>
                            <a:schemeClr val="bg1"/>
                          </a:solidFill>
                        </a:rPr>
                        <a:t>必要なし</a:t>
                      </a:r>
                      <a:endParaRPr kumimoji="1" lang="ja-JP" altLang="en-US" sz="1200" dirty="0">
                        <a:solidFill>
                          <a:schemeClr val="bg1"/>
                        </a:solidFill>
                      </a:endParaRPr>
                    </a:p>
                  </a:txBody>
                  <a:tcPr anchor="ctr">
                    <a:solidFill>
                      <a:schemeClr val="accent6">
                        <a:lumMod val="75000"/>
                      </a:schemeClr>
                    </a:solidFill>
                  </a:tcPr>
                </a:tc>
              </a:tr>
              <a:tr h="491802">
                <a:tc>
                  <a:txBody>
                    <a:bodyPr/>
                    <a:lstStyle/>
                    <a:p>
                      <a:pPr algn="l"/>
                      <a:r>
                        <a:rPr kumimoji="1" lang="ja-JP" altLang="en-US" sz="1400" dirty="0" smtClean="0"/>
                        <a:t>英語対応</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不動産会社により英語対応が</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できない場合がある</a:t>
                      </a:r>
                    </a:p>
                  </a:txBody>
                  <a:tcPr anchor="ctr"/>
                </a:tc>
                <a:tc>
                  <a:txBody>
                    <a:bodyPr/>
                    <a:lstStyle/>
                    <a:p>
                      <a:pPr algn="ctr"/>
                      <a:r>
                        <a:rPr kumimoji="1" lang="ja-JP" altLang="en-US" sz="1200" dirty="0" smtClean="0">
                          <a:solidFill>
                            <a:schemeClr val="bg1"/>
                          </a:solidFill>
                        </a:rPr>
                        <a:t>英語対応が可能</a:t>
                      </a:r>
                      <a:endParaRPr kumimoji="1" lang="ja-JP" altLang="en-US" sz="1200" dirty="0">
                        <a:solidFill>
                          <a:schemeClr val="bg1"/>
                        </a:solidFill>
                      </a:endParaRPr>
                    </a:p>
                  </a:txBody>
                  <a:tcPr anchor="ctr">
                    <a:solidFill>
                      <a:schemeClr val="accent6">
                        <a:lumMod val="75000"/>
                      </a:schemeClr>
                    </a:solidFill>
                  </a:tcPr>
                </a:tc>
                <a:tc>
                  <a:txBody>
                    <a:bodyPr/>
                    <a:lstStyle/>
                    <a:p>
                      <a:pPr algn="ctr"/>
                      <a:r>
                        <a:rPr kumimoji="1" lang="ja-JP" altLang="en-US" sz="1200" dirty="0" smtClean="0">
                          <a:solidFill>
                            <a:schemeClr val="bg1"/>
                          </a:solidFill>
                        </a:rPr>
                        <a:t>英語対応が可能</a:t>
                      </a:r>
                      <a:endParaRPr kumimoji="1" lang="ja-JP" altLang="en-US" sz="1200" dirty="0">
                        <a:solidFill>
                          <a:schemeClr val="bg1"/>
                        </a:solidFill>
                      </a:endParaRPr>
                    </a:p>
                  </a:txBody>
                  <a:tcPr anchor="ctr">
                    <a:solidFill>
                      <a:schemeClr val="accent6">
                        <a:lumMod val="75000"/>
                      </a:schemeClr>
                    </a:solidFill>
                  </a:tcPr>
                </a:tc>
              </a:tr>
            </a:tbl>
          </a:graphicData>
        </a:graphic>
      </p:graphicFrame>
      <p:sp>
        <p:nvSpPr>
          <p:cNvPr id="4" name="テキスト ボックス 3"/>
          <p:cNvSpPr txBox="1"/>
          <p:nvPr/>
        </p:nvSpPr>
        <p:spPr>
          <a:xfrm>
            <a:off x="182660" y="2658398"/>
            <a:ext cx="2146742" cy="338554"/>
          </a:xfrm>
          <a:prstGeom prst="rect">
            <a:avLst/>
          </a:prstGeom>
          <a:noFill/>
        </p:spPr>
        <p:txBody>
          <a:bodyPr wrap="none" rtlCol="0">
            <a:spAutoFit/>
          </a:bodyPr>
          <a:lstStyle/>
          <a:p>
            <a:r>
              <a:rPr lang="en-US" altLang="ja-JP" sz="1600" b="1" dirty="0" smtClean="0">
                <a:solidFill>
                  <a:prstClr val="black"/>
                </a:solidFill>
              </a:rPr>
              <a:t>【</a:t>
            </a:r>
            <a:r>
              <a:rPr lang="ja-JP" altLang="en-US" sz="1600" b="1" dirty="0" smtClean="0">
                <a:solidFill>
                  <a:prstClr val="black"/>
                </a:solidFill>
              </a:rPr>
              <a:t>安心のサポート体制</a:t>
            </a:r>
            <a:r>
              <a:rPr lang="en-US" altLang="ja-JP" sz="1600" b="1" dirty="0" smtClean="0">
                <a:solidFill>
                  <a:prstClr val="black"/>
                </a:solidFill>
              </a:rPr>
              <a:t>】</a:t>
            </a:r>
            <a:endParaRPr lang="en-US" altLang="ja-JP" sz="1600" b="1" dirty="0">
              <a:solidFill>
                <a:prstClr val="black"/>
              </a:solidFill>
            </a:endParaRPr>
          </a:p>
        </p:txBody>
      </p:sp>
      <p:sp>
        <p:nvSpPr>
          <p:cNvPr id="8" name="テキスト ボックス 7"/>
          <p:cNvSpPr txBox="1"/>
          <p:nvPr/>
        </p:nvSpPr>
        <p:spPr>
          <a:xfrm>
            <a:off x="179512" y="157358"/>
            <a:ext cx="2664296" cy="338554"/>
          </a:xfrm>
          <a:prstGeom prst="rect">
            <a:avLst/>
          </a:prstGeom>
          <a:noFill/>
        </p:spPr>
        <p:txBody>
          <a:bodyPr wrap="square" rtlCol="0">
            <a:spAutoFit/>
          </a:bodyPr>
          <a:lstStyle/>
          <a:p>
            <a:r>
              <a:rPr lang="en-US" altLang="ja-JP" sz="1600" b="1" dirty="0" smtClean="0">
                <a:solidFill>
                  <a:prstClr val="black"/>
                </a:solidFill>
              </a:rPr>
              <a:t>【</a:t>
            </a:r>
            <a:r>
              <a:rPr lang="ja-JP" altLang="en-US" sz="1600" b="1" dirty="0" smtClean="0">
                <a:solidFill>
                  <a:prstClr val="black"/>
                </a:solidFill>
              </a:rPr>
              <a:t>短期解約違約金について</a:t>
            </a:r>
            <a:r>
              <a:rPr lang="en-US" altLang="ja-JP" sz="1600" b="1" dirty="0" smtClean="0">
                <a:solidFill>
                  <a:prstClr val="black"/>
                </a:solidFill>
              </a:rPr>
              <a:t>】</a:t>
            </a:r>
            <a:endParaRPr lang="en-US" altLang="ja-JP" sz="1600" b="1" dirty="0">
              <a:solidFill>
                <a:prstClr val="black"/>
              </a:solidFill>
            </a:endParaRPr>
          </a:p>
        </p:txBody>
      </p:sp>
      <p:graphicFrame>
        <p:nvGraphicFramePr>
          <p:cNvPr id="11" name="表 10"/>
          <p:cNvGraphicFramePr>
            <a:graphicFrameLocks noGrp="1"/>
          </p:cNvGraphicFramePr>
          <p:nvPr>
            <p:extLst>
              <p:ext uri="{D42A27DB-BD31-4B8C-83A1-F6EECF244321}">
                <p14:modId xmlns:p14="http://schemas.microsoft.com/office/powerpoint/2010/main" val="706387706"/>
              </p:ext>
            </p:extLst>
          </p:nvPr>
        </p:nvGraphicFramePr>
        <p:xfrm>
          <a:off x="179512" y="570650"/>
          <a:ext cx="8496944" cy="1555784"/>
        </p:xfrm>
        <a:graphic>
          <a:graphicData uri="http://schemas.openxmlformats.org/drawingml/2006/table">
            <a:tbl>
              <a:tblPr firstRow="1" bandRow="1">
                <a:tableStyleId>{5C22544A-7EE6-4342-B048-85BDC9FD1C3A}</a:tableStyleId>
              </a:tblPr>
              <a:tblGrid>
                <a:gridCol w="2486343"/>
                <a:gridCol w="1286937"/>
                <a:gridCol w="1204203"/>
                <a:gridCol w="1719261"/>
                <a:gridCol w="1800200"/>
              </a:tblGrid>
              <a:tr h="408152">
                <a:tc>
                  <a:txBody>
                    <a:bodyPr/>
                    <a:lstStyle/>
                    <a:p>
                      <a:pPr algn="ctr"/>
                      <a:r>
                        <a:rPr kumimoji="1" lang="ja-JP" altLang="en-US" sz="1400" dirty="0" smtClean="0"/>
                        <a:t>項目</a:t>
                      </a:r>
                      <a:endParaRPr kumimoji="1" lang="ja-JP" altLang="en-US" sz="1400" dirty="0"/>
                    </a:p>
                  </a:txBody>
                  <a:tcPr/>
                </a:tc>
                <a:tc>
                  <a:txBody>
                    <a:bodyPr/>
                    <a:lstStyle/>
                    <a:p>
                      <a:pPr algn="ctr"/>
                      <a:r>
                        <a:rPr kumimoji="1" lang="ja-JP" altLang="en-US" sz="1400" dirty="0" smtClean="0"/>
                        <a:t>解約時期</a:t>
                      </a:r>
                      <a:endParaRPr kumimoji="1" lang="ja-JP" altLang="en-US" sz="1400" dirty="0"/>
                    </a:p>
                  </a:txBody>
                  <a:tcPr/>
                </a:tc>
                <a:tc>
                  <a:txBody>
                    <a:bodyPr/>
                    <a:lstStyle/>
                    <a:p>
                      <a:pPr algn="ctr"/>
                      <a:r>
                        <a:rPr kumimoji="1" lang="ja-JP" altLang="en-US" sz="1400" dirty="0" smtClean="0"/>
                        <a:t>一般住宅</a:t>
                      </a:r>
                      <a:endParaRPr kumimoji="1" lang="ja-JP" altLang="en-US" sz="1400" dirty="0"/>
                    </a:p>
                  </a:txBody>
                  <a:tcPr/>
                </a:tc>
                <a:tc>
                  <a:txBody>
                    <a:bodyPr/>
                    <a:lstStyle/>
                    <a:p>
                      <a:pPr algn="ctr"/>
                      <a:r>
                        <a:rPr kumimoji="1" lang="ja-JP" altLang="en-US" sz="1400" dirty="0" smtClean="0"/>
                        <a:t>国際学生宿舎</a:t>
                      </a:r>
                      <a:endParaRPr kumimoji="1" lang="en-US" altLang="ja-JP" sz="1400" dirty="0" smtClean="0"/>
                    </a:p>
                  </a:txBody>
                  <a:tcPr>
                    <a:solidFill>
                      <a:schemeClr val="accent6">
                        <a:lumMod val="75000"/>
                      </a:schemeClr>
                    </a:solidFill>
                  </a:tcPr>
                </a:tc>
                <a:tc>
                  <a:txBody>
                    <a:bodyPr/>
                    <a:lstStyle/>
                    <a:p>
                      <a:pPr algn="ctr"/>
                      <a:r>
                        <a:rPr kumimoji="1" lang="ja-JP" altLang="en-US" sz="1400" dirty="0" smtClean="0"/>
                        <a:t>紹介予定住宅</a:t>
                      </a:r>
                      <a:endParaRPr kumimoji="1" lang="en-US" altLang="ja-JP" sz="1400" dirty="0" smtClean="0"/>
                    </a:p>
                  </a:txBody>
                  <a:tcPr>
                    <a:solidFill>
                      <a:schemeClr val="accent6">
                        <a:lumMod val="75000"/>
                      </a:schemeClr>
                    </a:solidFill>
                  </a:tcPr>
                </a:tc>
              </a:tr>
              <a:tr h="611703">
                <a:tc>
                  <a:txBody>
                    <a:bodyPr/>
                    <a:lstStyle/>
                    <a:p>
                      <a:pPr algn="l"/>
                      <a:r>
                        <a:rPr kumimoji="1" lang="ja-JP" altLang="en-US" sz="1400" dirty="0" smtClean="0"/>
                        <a:t>賃貸契約の短期解約</a:t>
                      </a:r>
                      <a:endParaRPr kumimoji="1" lang="en-US" altLang="ja-JP" sz="1400" dirty="0" smtClean="0"/>
                    </a:p>
                  </a:txBody>
                  <a:tcPr anchor="ctr"/>
                </a:tc>
                <a:tc>
                  <a:txBody>
                    <a:bodyPr/>
                    <a:lstStyle/>
                    <a:p>
                      <a:pPr algn="ctr"/>
                      <a:r>
                        <a:rPr kumimoji="1" lang="en-US" altLang="ja-JP" sz="1200" dirty="0" smtClean="0"/>
                        <a:t>1</a:t>
                      </a:r>
                      <a:r>
                        <a:rPr kumimoji="1" lang="ja-JP" altLang="en-US" sz="1200" dirty="0" smtClean="0"/>
                        <a:t>年以内の解約</a:t>
                      </a:r>
                      <a:endParaRPr kumimoji="1" lang="ja-JP" altLang="en-US" sz="1200" dirty="0"/>
                    </a:p>
                  </a:txBody>
                  <a:tcPr anchor="ctr"/>
                </a:tc>
                <a:tc>
                  <a:txBody>
                    <a:bodyPr/>
                    <a:lstStyle/>
                    <a:p>
                      <a:pPr algn="ctr"/>
                      <a:r>
                        <a:rPr kumimoji="1" lang="en-US" altLang="ja-JP" sz="1200" dirty="0" smtClean="0"/>
                        <a:t>2</a:t>
                      </a:r>
                      <a:r>
                        <a:rPr kumimoji="1" lang="ja-JP" altLang="en-US" sz="1200" dirty="0" smtClean="0"/>
                        <a:t>ヶ月分の</a:t>
                      </a:r>
                      <a:endParaRPr kumimoji="1" lang="en-US" altLang="ja-JP" sz="1200" dirty="0" smtClean="0"/>
                    </a:p>
                    <a:p>
                      <a:pPr algn="ctr"/>
                      <a:r>
                        <a:rPr kumimoji="1" lang="ja-JP" altLang="en-US" sz="1200" dirty="0" smtClean="0"/>
                        <a:t>賃料が必要</a:t>
                      </a:r>
                      <a:endParaRPr kumimoji="1" lang="ja-JP" altLang="en-US" sz="1200" dirty="0"/>
                    </a:p>
                  </a:txBody>
                  <a:tcPr anchor="ctr"/>
                </a:tc>
                <a:tc>
                  <a:txBody>
                    <a:bodyPr/>
                    <a:lstStyle/>
                    <a:p>
                      <a:pPr algn="ctr"/>
                      <a:r>
                        <a:rPr kumimoji="1" lang="en-US" altLang="ja-JP" sz="1400" dirty="0" smtClean="0">
                          <a:solidFill>
                            <a:schemeClr val="bg1"/>
                          </a:solidFill>
                        </a:rPr>
                        <a:t>1</a:t>
                      </a:r>
                      <a:r>
                        <a:rPr kumimoji="1" lang="ja-JP" altLang="en-US" sz="1400" dirty="0" smtClean="0">
                          <a:solidFill>
                            <a:schemeClr val="bg1"/>
                          </a:solidFill>
                        </a:rPr>
                        <a:t>ヶ月前通知にて</a:t>
                      </a:r>
                      <a:endParaRPr kumimoji="1" lang="en-US" altLang="ja-JP" sz="1400" dirty="0" smtClean="0">
                        <a:solidFill>
                          <a:schemeClr val="bg1"/>
                        </a:solidFill>
                      </a:endParaRPr>
                    </a:p>
                    <a:p>
                      <a:pPr algn="ctr"/>
                      <a:r>
                        <a:rPr kumimoji="1" lang="ja-JP" altLang="en-US" sz="1400" dirty="0" smtClean="0">
                          <a:solidFill>
                            <a:schemeClr val="bg1"/>
                          </a:solidFill>
                        </a:rPr>
                        <a:t>解約可能</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ja-JP" altLang="en-US" sz="1400" dirty="0" smtClean="0">
                          <a:solidFill>
                            <a:schemeClr val="bg1"/>
                          </a:solidFill>
                        </a:rPr>
                        <a:t>１年間は解約不可</a:t>
                      </a:r>
                      <a:r>
                        <a:rPr kumimoji="1" lang="en-US" altLang="ja-JP" sz="1400" dirty="0" smtClean="0">
                          <a:solidFill>
                            <a:schemeClr val="bg1"/>
                          </a:solidFill>
                        </a:rPr>
                        <a:t>※</a:t>
                      </a:r>
                      <a:endParaRPr kumimoji="1" lang="ja-JP" altLang="en-US" sz="1400" dirty="0">
                        <a:solidFill>
                          <a:schemeClr val="bg1"/>
                        </a:solidFill>
                      </a:endParaRPr>
                    </a:p>
                  </a:txBody>
                  <a:tcPr anchor="ctr">
                    <a:solidFill>
                      <a:schemeClr val="accent6">
                        <a:lumMod val="75000"/>
                      </a:schemeClr>
                    </a:solidFill>
                  </a:tcPr>
                </a:tc>
              </a:tr>
              <a:tr h="535929">
                <a:tc>
                  <a:txBody>
                    <a:bodyPr/>
                    <a:lstStyle/>
                    <a:p>
                      <a:pPr algn="l"/>
                      <a:r>
                        <a:rPr kumimoji="1" lang="ja-JP" altLang="en-US" sz="1400" dirty="0" smtClean="0"/>
                        <a:t>インターネット回線の短期解約</a:t>
                      </a:r>
                      <a:endParaRPr kumimoji="1" lang="ja-JP" altLang="en-US"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2</a:t>
                      </a:r>
                      <a:r>
                        <a:rPr kumimoji="1" lang="ja-JP" altLang="en-US" sz="1200" dirty="0" smtClean="0"/>
                        <a:t>年以内の解約</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約</a:t>
                      </a:r>
                      <a:r>
                        <a:rPr kumimoji="1" lang="en-US" altLang="ja-JP" sz="1200" dirty="0" smtClean="0"/>
                        <a:t>3</a:t>
                      </a:r>
                      <a:r>
                        <a:rPr kumimoji="1" lang="ja-JP" altLang="en-US" sz="1200" dirty="0" smtClean="0"/>
                        <a:t>万円の</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違約金が必要</a:t>
                      </a:r>
                    </a:p>
                  </a:txBody>
                  <a:tcPr anchor="ctr"/>
                </a:tc>
                <a:tc>
                  <a:txBody>
                    <a:bodyPr/>
                    <a:lstStyle/>
                    <a:p>
                      <a:pPr algn="ctr"/>
                      <a:r>
                        <a:rPr kumimoji="1" lang="ja-JP" altLang="en-US" sz="1400" dirty="0" smtClean="0">
                          <a:solidFill>
                            <a:schemeClr val="bg1"/>
                          </a:solidFill>
                        </a:rPr>
                        <a:t>－</a:t>
                      </a:r>
                      <a:endParaRPr kumimoji="1" lang="ja-JP" altLang="en-US" sz="1400" dirty="0">
                        <a:solidFill>
                          <a:schemeClr val="bg1"/>
                        </a:solidFill>
                      </a:endParaRPr>
                    </a:p>
                  </a:txBody>
                  <a:tcPr anchor="ctr">
                    <a:solidFill>
                      <a:schemeClr val="accent6">
                        <a:lumMod val="75000"/>
                      </a:schemeClr>
                    </a:solidFill>
                  </a:tcPr>
                </a:tc>
                <a:tc>
                  <a:txBody>
                    <a:bodyPr/>
                    <a:lstStyle/>
                    <a:p>
                      <a:pPr algn="ctr"/>
                      <a:r>
                        <a:rPr kumimoji="1" lang="en-US" altLang="ja-JP" sz="1400" dirty="0" smtClean="0">
                          <a:solidFill>
                            <a:schemeClr val="bg1"/>
                          </a:solidFill>
                        </a:rPr>
                        <a:t>1</a:t>
                      </a:r>
                      <a:r>
                        <a:rPr kumimoji="1" lang="ja-JP" altLang="en-US" sz="1400" dirty="0" smtClean="0">
                          <a:solidFill>
                            <a:schemeClr val="bg1"/>
                          </a:solidFill>
                        </a:rPr>
                        <a:t>年間は解約不可</a:t>
                      </a:r>
                      <a:endParaRPr kumimoji="1" lang="ja-JP" altLang="en-US" sz="1400" dirty="0">
                        <a:solidFill>
                          <a:schemeClr val="bg1"/>
                        </a:solidFill>
                      </a:endParaRPr>
                    </a:p>
                  </a:txBody>
                  <a:tcPr anchor="ctr">
                    <a:solidFill>
                      <a:schemeClr val="accent6">
                        <a:lumMod val="75000"/>
                      </a:schemeClr>
                    </a:solidFill>
                  </a:tcPr>
                </a:tc>
              </a:tr>
            </a:tbl>
          </a:graphicData>
        </a:graphic>
      </p:graphicFrame>
      <p:sp>
        <p:nvSpPr>
          <p:cNvPr id="13" name="テキスト ボックス 12"/>
          <p:cNvSpPr txBox="1"/>
          <p:nvPr/>
        </p:nvSpPr>
        <p:spPr>
          <a:xfrm>
            <a:off x="199267" y="2155186"/>
            <a:ext cx="8784976" cy="173732"/>
          </a:xfrm>
          <a:prstGeom prst="rect">
            <a:avLst/>
          </a:prstGeom>
          <a:noFill/>
        </p:spPr>
        <p:txBody>
          <a:bodyPr wrap="square" rtlCol="0">
            <a:spAutoFit/>
          </a:bodyPr>
          <a:lstStyle/>
          <a:p>
            <a:r>
              <a:rPr lang="en-US" altLang="ja-JP" sz="1400" b="1" dirty="0" smtClean="0">
                <a:solidFill>
                  <a:prstClr val="black"/>
                </a:solidFill>
              </a:rPr>
              <a:t>※</a:t>
            </a:r>
            <a:r>
              <a:rPr lang="ja-JP" altLang="en-US" sz="1400" b="1" dirty="0" smtClean="0">
                <a:solidFill>
                  <a:prstClr val="black"/>
                </a:solidFill>
              </a:rPr>
              <a:t>紹介予定住宅は</a:t>
            </a:r>
            <a:r>
              <a:rPr lang="en-US" altLang="ja-JP" sz="1400" b="1" dirty="0" smtClean="0">
                <a:solidFill>
                  <a:prstClr val="black"/>
                </a:solidFill>
              </a:rPr>
              <a:t>1</a:t>
            </a:r>
            <a:r>
              <a:rPr lang="ja-JP" altLang="en-US" sz="1400" b="1" dirty="0" smtClean="0">
                <a:solidFill>
                  <a:prstClr val="black"/>
                </a:solidFill>
              </a:rPr>
              <a:t>年間解約できませんが、契約終了時（平成</a:t>
            </a:r>
            <a:r>
              <a:rPr lang="en-US" altLang="ja-JP" sz="1400" b="1" dirty="0" smtClean="0">
                <a:solidFill>
                  <a:prstClr val="black"/>
                </a:solidFill>
              </a:rPr>
              <a:t>30</a:t>
            </a:r>
            <a:r>
              <a:rPr lang="ja-JP" altLang="en-US" sz="1400" b="1" dirty="0" smtClean="0">
                <a:solidFill>
                  <a:prstClr val="black"/>
                </a:solidFill>
              </a:rPr>
              <a:t>年</a:t>
            </a:r>
            <a:r>
              <a:rPr lang="en-US" altLang="ja-JP" sz="1400" b="1" dirty="0" smtClean="0">
                <a:solidFill>
                  <a:prstClr val="black"/>
                </a:solidFill>
              </a:rPr>
              <a:t>8</a:t>
            </a:r>
            <a:r>
              <a:rPr lang="ja-JP" altLang="en-US" sz="1400" b="1" dirty="0" smtClean="0">
                <a:solidFill>
                  <a:prstClr val="black"/>
                </a:solidFill>
              </a:rPr>
              <a:t>月末）に違約金は発生しません。</a:t>
            </a:r>
            <a:endParaRPr lang="en-US" altLang="ja-JP" sz="1400" b="1" dirty="0" smtClean="0">
              <a:solidFill>
                <a:prstClr val="black"/>
              </a:solidFill>
            </a:endParaRPr>
          </a:p>
        </p:txBody>
      </p:sp>
      <p:sp>
        <p:nvSpPr>
          <p:cNvPr id="7" name="テキスト ボックス 6"/>
          <p:cNvSpPr txBox="1"/>
          <p:nvPr/>
        </p:nvSpPr>
        <p:spPr>
          <a:xfrm>
            <a:off x="8028384" y="108499"/>
            <a:ext cx="941931" cy="276999"/>
          </a:xfrm>
          <a:prstGeom prst="rect">
            <a:avLst/>
          </a:prstGeom>
          <a:noFill/>
        </p:spPr>
        <p:txBody>
          <a:bodyPr wrap="square" rtlCol="0">
            <a:spAutoFit/>
          </a:bodyPr>
          <a:lstStyle/>
          <a:p>
            <a:r>
              <a:rPr lang="ja-JP" altLang="en-US" sz="1200" b="1" dirty="0" smtClean="0"/>
              <a:t>別紙　</a:t>
            </a:r>
            <a:r>
              <a:rPr lang="en-US" altLang="ja-JP" sz="1200" b="1" dirty="0" smtClean="0"/>
              <a:t> </a:t>
            </a:r>
            <a:r>
              <a:rPr lang="en-US" altLang="ja-JP" sz="1200" b="1" dirty="0" smtClean="0"/>
              <a:t>5-2</a:t>
            </a:r>
            <a:endParaRPr lang="ja-JP" altLang="en-US" sz="1200" b="1" dirty="0"/>
          </a:p>
        </p:txBody>
      </p:sp>
    </p:spTree>
    <p:extLst>
      <p:ext uri="{BB962C8B-B14F-4D97-AF65-F5344CB8AC3E}">
        <p14:creationId xmlns:p14="http://schemas.microsoft.com/office/powerpoint/2010/main" val="3895479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1424</Words>
  <Application>Microsoft Office PowerPoint</Application>
  <PresentationFormat>画面に合わせる (4:3)</PresentationFormat>
  <Paragraphs>266</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8</vt:i4>
      </vt:variant>
    </vt:vector>
  </HeadingPairs>
  <TitlesOfParts>
    <vt:vector size="14" baseType="lpstr">
      <vt:lpstr>ＭＳ Ｐゴシック</vt:lpstr>
      <vt:lpstr>新細明體</vt:lpstr>
      <vt:lpstr>Arial</vt:lpstr>
      <vt:lpstr>Calibri</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首都大学東京</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首都大学東京</dc:creator>
  <cp:lastModifiedBy>大平 武実</cp:lastModifiedBy>
  <cp:revision>58</cp:revision>
  <cp:lastPrinted>2017-02-24T00:51:33Z</cp:lastPrinted>
  <dcterms:created xsi:type="dcterms:W3CDTF">2015-12-11T04:52:33Z</dcterms:created>
  <dcterms:modified xsi:type="dcterms:W3CDTF">2017-03-23T07:35:17Z</dcterms:modified>
</cp:coreProperties>
</file>